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490" r:id="rId2"/>
    <p:sldId id="577" r:id="rId3"/>
    <p:sldId id="548" r:id="rId4"/>
    <p:sldId id="549" r:id="rId5"/>
    <p:sldId id="489" r:id="rId6"/>
    <p:sldId id="552" r:id="rId7"/>
    <p:sldId id="566" r:id="rId8"/>
    <p:sldId id="573" r:id="rId9"/>
    <p:sldId id="571" r:id="rId10"/>
    <p:sldId id="580" r:id="rId11"/>
    <p:sldId id="579" r:id="rId12"/>
    <p:sldId id="522" r:id="rId13"/>
    <p:sldId id="574" r:id="rId14"/>
    <p:sldId id="525" r:id="rId15"/>
    <p:sldId id="541" r:id="rId16"/>
    <p:sldId id="563" r:id="rId17"/>
    <p:sldId id="508" r:id="rId18"/>
    <p:sldId id="560" r:id="rId19"/>
    <p:sldId id="559" r:id="rId20"/>
    <p:sldId id="554" r:id="rId21"/>
    <p:sldId id="553" r:id="rId22"/>
    <p:sldId id="530" r:id="rId23"/>
    <p:sldId id="528" r:id="rId24"/>
    <p:sldId id="546" r:id="rId25"/>
    <p:sldId id="531" r:id="rId26"/>
    <p:sldId id="540" r:id="rId27"/>
    <p:sldId id="524" r:id="rId28"/>
    <p:sldId id="529" r:id="rId29"/>
    <p:sldId id="569" r:id="rId30"/>
    <p:sldId id="551" r:id="rId31"/>
    <p:sldId id="576" r:id="rId32"/>
  </p:sldIdLst>
  <p:sldSz cx="12192000" cy="6858000"/>
  <p:notesSz cx="6858000" cy="9144000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Amasis MT Pro" panose="020B0604020202020204" charset="0"/>
      <p:regular r:id="rId38"/>
      <p:bold r:id="rId39"/>
      <p:italic r:id="rId40"/>
      <p:boldItalic r:id="rId41"/>
    </p:embeddedFont>
    <p:embeddedFont>
      <p:font typeface="Helvetica" panose="020B0604020202020204" pitchFamily="34" charset="0"/>
      <p:regular r:id="rId42"/>
      <p:bold r:id="rId43"/>
      <p:italic r:id="rId44"/>
      <p:boldItalic r:id="rId45"/>
    </p:embeddedFont>
    <p:embeddedFont>
      <p:font typeface="Helvetica Neue" panose="020B0604020202020204" charset="0"/>
      <p:regular r:id="rId46"/>
      <p:bold r:id="rId47"/>
      <p:italic r:id="rId48"/>
      <p:boldItalic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7BF407-B952-C1FF-BDFF-3645E75C9E37}" name="Sabe 316" initials="S3" userId="c1387fd9c394cd8c" providerId="Windows Live"/>
  <p188:author id="{D8888866-BF7C-43CC-F69B-27EEC61AC09A}" name="Stevens, Thomas Jr. (CDC/GHC/DGHT)" initials="STJ(" userId="S::tks3@cdc.gov::721c2895-9012-4bc9-ad10-49cdbc129212" providerId="AD"/>
  <p188:author id="{43E6ABEC-418F-96CB-F9A9-AB6D815EF1D2}" name="Singani Mantina" initials="SM" userId="S::singani.mantina@uthrtcqi.co.zm::8097f59c-0533-4c86-9ed5-296dfd447c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DF1"/>
    <a:srgbClr val="FAD4E5"/>
    <a:srgbClr val="FFFFCC"/>
    <a:srgbClr val="C0C0C0"/>
    <a:srgbClr val="66FF99"/>
    <a:srgbClr val="A2E6BC"/>
    <a:srgbClr val="FD220B"/>
    <a:srgbClr val="CCFFCC"/>
    <a:srgbClr val="00CC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F7EE4-6F30-4CA1-A230-FB9CE261BC1A}" v="1" dt="2024-05-24T04:48:17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665568F-92CC-47A2-B432-8276D97ADCD3}" styleName="Table_0">
    <a:wholeTbl>
      <a:tcTxStyle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Style>
        <a:tcBdr/>
        <a:fill>
          <a:solidFill>
            <a:srgbClr val="FFECC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ECCA"/>
          </a:solidFill>
        </a:fill>
      </a:tcStyle>
    </a:band1V>
    <a:band2V>
      <a:tcStyle>
        <a:tcBdr/>
      </a:tcStyle>
    </a:band2V>
    <a:la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64" d="100"/>
          <a:sy n="64" d="100"/>
        </p:scale>
        <p:origin x="101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66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s, Thomas Jr. (CDC/GHC/DGHT)" userId="721c2895-9012-4bc9-ad10-49cdbc129212" providerId="ADAL" clId="{234F7EE4-6F30-4CA1-A230-FB9CE261BC1A}"/>
    <pc:docChg chg="undo custSel addSld delSld modSld">
      <pc:chgData name="Stevens, Thomas Jr. (CDC/GHC/DGHT)" userId="721c2895-9012-4bc9-ad10-49cdbc129212" providerId="ADAL" clId="{234F7EE4-6F30-4CA1-A230-FB9CE261BC1A}" dt="2024-05-24T07:41:30.943" v="694" actId="14100"/>
      <pc:docMkLst>
        <pc:docMk/>
      </pc:docMkLst>
      <pc:sldChg chg="modSp mod">
        <pc:chgData name="Stevens, Thomas Jr. (CDC/GHC/DGHT)" userId="721c2895-9012-4bc9-ad10-49cdbc129212" providerId="ADAL" clId="{234F7EE4-6F30-4CA1-A230-FB9CE261BC1A}" dt="2024-05-24T07:38:35.385" v="625" actId="255"/>
        <pc:sldMkLst>
          <pc:docMk/>
          <pc:sldMk cId="2552302485" sldId="508"/>
        </pc:sldMkLst>
        <pc:spChg chg="mod">
          <ac:chgData name="Stevens, Thomas Jr. (CDC/GHC/DGHT)" userId="721c2895-9012-4bc9-ad10-49cdbc129212" providerId="ADAL" clId="{234F7EE4-6F30-4CA1-A230-FB9CE261BC1A}" dt="2024-05-24T07:38:35.385" v="625" actId="255"/>
          <ac:spMkLst>
            <pc:docMk/>
            <pc:sldMk cId="2552302485" sldId="508"/>
            <ac:spMk id="2" creationId="{CDD15104-11BC-2472-5B09-DF5B5E62BDA3}"/>
          </ac:spMkLst>
        </pc:spChg>
        <pc:graphicFrameChg chg="modGraphic">
          <ac:chgData name="Stevens, Thomas Jr. (CDC/GHC/DGHT)" userId="721c2895-9012-4bc9-ad10-49cdbc129212" providerId="ADAL" clId="{234F7EE4-6F30-4CA1-A230-FB9CE261BC1A}" dt="2024-05-24T07:23:49.469" v="288" actId="20577"/>
          <ac:graphicFrameMkLst>
            <pc:docMk/>
            <pc:sldMk cId="2552302485" sldId="508"/>
            <ac:graphicFrameMk id="5" creationId="{DDD06AB2-515F-0837-2DBC-A2674D9EC664}"/>
          </ac:graphicFrameMkLst>
        </pc:graphicFrameChg>
      </pc:sldChg>
      <pc:sldChg chg="modSp mod">
        <pc:chgData name="Stevens, Thomas Jr. (CDC/GHC/DGHT)" userId="721c2895-9012-4bc9-ad10-49cdbc129212" providerId="ADAL" clId="{234F7EE4-6F30-4CA1-A230-FB9CE261BC1A}" dt="2024-05-24T07:14:21.403" v="74" actId="20577"/>
        <pc:sldMkLst>
          <pc:docMk/>
          <pc:sldMk cId="4099537304" sldId="522"/>
        </pc:sldMkLst>
        <pc:graphicFrameChg chg="modGraphic">
          <ac:chgData name="Stevens, Thomas Jr. (CDC/GHC/DGHT)" userId="721c2895-9012-4bc9-ad10-49cdbc129212" providerId="ADAL" clId="{234F7EE4-6F30-4CA1-A230-FB9CE261BC1A}" dt="2024-05-24T07:14:21.403" v="74" actId="20577"/>
          <ac:graphicFrameMkLst>
            <pc:docMk/>
            <pc:sldMk cId="4099537304" sldId="522"/>
            <ac:graphicFrameMk id="5" creationId="{6C74FC44-689D-A831-F2EF-F0F260881507}"/>
          </ac:graphicFrameMkLst>
        </pc:graphicFrameChg>
      </pc:sldChg>
      <pc:sldChg chg="modSp mod">
        <pc:chgData name="Stevens, Thomas Jr. (CDC/GHC/DGHT)" userId="721c2895-9012-4bc9-ad10-49cdbc129212" providerId="ADAL" clId="{234F7EE4-6F30-4CA1-A230-FB9CE261BC1A}" dt="2024-05-24T07:40:10.199" v="643" actId="1076"/>
        <pc:sldMkLst>
          <pc:docMk/>
          <pc:sldMk cId="3332352331" sldId="524"/>
        </pc:sldMkLst>
        <pc:spChg chg="mod">
          <ac:chgData name="Stevens, Thomas Jr. (CDC/GHC/DGHT)" userId="721c2895-9012-4bc9-ad10-49cdbc129212" providerId="ADAL" clId="{234F7EE4-6F30-4CA1-A230-FB9CE261BC1A}" dt="2024-05-24T07:40:04.972" v="642" actId="255"/>
          <ac:spMkLst>
            <pc:docMk/>
            <pc:sldMk cId="3332352331" sldId="524"/>
            <ac:spMk id="2" creationId="{D065AE4F-CD19-8BCD-9491-06CB1A858658}"/>
          </ac:spMkLst>
        </pc:spChg>
        <pc:graphicFrameChg chg="mod modGraphic">
          <ac:chgData name="Stevens, Thomas Jr. (CDC/GHC/DGHT)" userId="721c2895-9012-4bc9-ad10-49cdbc129212" providerId="ADAL" clId="{234F7EE4-6F30-4CA1-A230-FB9CE261BC1A}" dt="2024-05-24T07:40:10.199" v="643" actId="1076"/>
          <ac:graphicFrameMkLst>
            <pc:docMk/>
            <pc:sldMk cId="3332352331" sldId="524"/>
            <ac:graphicFrameMk id="5" creationId="{0A38850C-398B-291C-6016-FFAB741CA0FB}"/>
          </ac:graphicFrameMkLst>
        </pc:graphicFrameChg>
      </pc:sldChg>
      <pc:sldChg chg="delSp mod">
        <pc:chgData name="Stevens, Thomas Jr. (CDC/GHC/DGHT)" userId="721c2895-9012-4bc9-ad10-49cdbc129212" providerId="ADAL" clId="{234F7EE4-6F30-4CA1-A230-FB9CE261BC1A}" dt="2024-05-24T07:15:19.577" v="75" actId="21"/>
        <pc:sldMkLst>
          <pc:docMk/>
          <pc:sldMk cId="2954811331" sldId="525"/>
        </pc:sldMkLst>
        <pc:spChg chg="del">
          <ac:chgData name="Stevens, Thomas Jr. (CDC/GHC/DGHT)" userId="721c2895-9012-4bc9-ad10-49cdbc129212" providerId="ADAL" clId="{234F7EE4-6F30-4CA1-A230-FB9CE261BC1A}" dt="2024-05-24T07:15:19.577" v="75" actId="21"/>
          <ac:spMkLst>
            <pc:docMk/>
            <pc:sldMk cId="2954811331" sldId="525"/>
            <ac:spMk id="3" creationId="{31BDE21C-067A-5B0E-5209-CC7B2AE24CAA}"/>
          </ac:spMkLst>
        </pc:spChg>
      </pc:sldChg>
      <pc:sldChg chg="modSp mod">
        <pc:chgData name="Stevens, Thomas Jr. (CDC/GHC/DGHT)" userId="721c2895-9012-4bc9-ad10-49cdbc129212" providerId="ADAL" clId="{234F7EE4-6F30-4CA1-A230-FB9CE261BC1A}" dt="2024-05-24T07:40:47.742" v="670" actId="255"/>
        <pc:sldMkLst>
          <pc:docMk/>
          <pc:sldMk cId="2045248038" sldId="529"/>
        </pc:sldMkLst>
        <pc:spChg chg="mod">
          <ac:chgData name="Stevens, Thomas Jr. (CDC/GHC/DGHT)" userId="721c2895-9012-4bc9-ad10-49cdbc129212" providerId="ADAL" clId="{234F7EE4-6F30-4CA1-A230-FB9CE261BC1A}" dt="2024-05-24T07:40:47.742" v="670" actId="255"/>
          <ac:spMkLst>
            <pc:docMk/>
            <pc:sldMk cId="2045248038" sldId="529"/>
            <ac:spMk id="2" creationId="{4E445BA3-8E2D-A865-1C6E-A4182BE88378}"/>
          </ac:spMkLst>
        </pc:spChg>
        <pc:spChg chg="mod">
          <ac:chgData name="Stevens, Thomas Jr. (CDC/GHC/DGHT)" userId="721c2895-9012-4bc9-ad10-49cdbc129212" providerId="ADAL" clId="{234F7EE4-6F30-4CA1-A230-FB9CE261BC1A}" dt="2024-05-24T07:28:51.981" v="404" actId="20577"/>
          <ac:spMkLst>
            <pc:docMk/>
            <pc:sldMk cId="2045248038" sldId="529"/>
            <ac:spMk id="3" creationId="{A641B0FF-EAB1-CBBE-313A-B4F87CE8E596}"/>
          </ac:spMkLst>
        </pc:spChg>
      </pc:sldChg>
      <pc:sldChg chg="modSp mod">
        <pc:chgData name="Stevens, Thomas Jr. (CDC/GHC/DGHT)" userId="721c2895-9012-4bc9-ad10-49cdbc129212" providerId="ADAL" clId="{234F7EE4-6F30-4CA1-A230-FB9CE261BC1A}" dt="2024-05-24T07:39:32.277" v="637" actId="20577"/>
        <pc:sldMkLst>
          <pc:docMk/>
          <pc:sldMk cId="1612258715" sldId="531"/>
        </pc:sldMkLst>
        <pc:spChg chg="mod">
          <ac:chgData name="Stevens, Thomas Jr. (CDC/GHC/DGHT)" userId="721c2895-9012-4bc9-ad10-49cdbc129212" providerId="ADAL" clId="{234F7EE4-6F30-4CA1-A230-FB9CE261BC1A}" dt="2024-05-24T07:39:32.277" v="637" actId="20577"/>
          <ac:spMkLst>
            <pc:docMk/>
            <pc:sldMk cId="1612258715" sldId="531"/>
            <ac:spMk id="2" creationId="{C5E2E641-A038-1B64-DA09-13A393E9C916}"/>
          </ac:spMkLst>
        </pc:spChg>
      </pc:sldChg>
      <pc:sldChg chg="modSp mod">
        <pc:chgData name="Stevens, Thomas Jr. (CDC/GHC/DGHT)" userId="721c2895-9012-4bc9-ad10-49cdbc129212" providerId="ADAL" clId="{234F7EE4-6F30-4CA1-A230-FB9CE261BC1A}" dt="2024-05-24T07:24:35" v="290" actId="20577"/>
        <pc:sldMkLst>
          <pc:docMk/>
          <pc:sldMk cId="3442004118" sldId="540"/>
        </pc:sldMkLst>
        <pc:graphicFrameChg chg="modGraphic">
          <ac:chgData name="Stevens, Thomas Jr. (CDC/GHC/DGHT)" userId="721c2895-9012-4bc9-ad10-49cdbc129212" providerId="ADAL" clId="{234F7EE4-6F30-4CA1-A230-FB9CE261BC1A}" dt="2024-05-24T07:24:35" v="290" actId="20577"/>
          <ac:graphicFrameMkLst>
            <pc:docMk/>
            <pc:sldMk cId="3442004118" sldId="540"/>
            <ac:graphicFrameMk id="5" creationId="{44A46AD8-FFB1-4810-1545-B82389D5E266}"/>
          </ac:graphicFrameMkLst>
        </pc:graphicFrameChg>
      </pc:sldChg>
      <pc:sldChg chg="modSp mod">
        <pc:chgData name="Stevens, Thomas Jr. (CDC/GHC/DGHT)" userId="721c2895-9012-4bc9-ad10-49cdbc129212" providerId="ADAL" clId="{234F7EE4-6F30-4CA1-A230-FB9CE261BC1A}" dt="2024-05-24T07:37:58.368" v="581" actId="20577"/>
        <pc:sldMkLst>
          <pc:docMk/>
          <pc:sldMk cId="2342586356" sldId="541"/>
        </pc:sldMkLst>
        <pc:spChg chg="mod">
          <ac:chgData name="Stevens, Thomas Jr. (CDC/GHC/DGHT)" userId="721c2895-9012-4bc9-ad10-49cdbc129212" providerId="ADAL" clId="{234F7EE4-6F30-4CA1-A230-FB9CE261BC1A}" dt="2024-05-24T07:37:58.368" v="581" actId="20577"/>
          <ac:spMkLst>
            <pc:docMk/>
            <pc:sldMk cId="2342586356" sldId="541"/>
            <ac:spMk id="2" creationId="{00000000-0000-0000-0000-000000000000}"/>
          </ac:spMkLst>
        </pc:spChg>
        <pc:spChg chg="mod">
          <ac:chgData name="Stevens, Thomas Jr. (CDC/GHC/DGHT)" userId="721c2895-9012-4bc9-ad10-49cdbc129212" providerId="ADAL" clId="{234F7EE4-6F30-4CA1-A230-FB9CE261BC1A}" dt="2024-05-24T07:36:28.266" v="506" actId="1076"/>
          <ac:spMkLst>
            <pc:docMk/>
            <pc:sldMk cId="2342586356" sldId="541"/>
            <ac:spMk id="3" creationId="{00000000-0000-0000-0000-000000000000}"/>
          </ac:spMkLst>
        </pc:spChg>
      </pc:sldChg>
      <pc:sldChg chg="modSp mod">
        <pc:chgData name="Stevens, Thomas Jr. (CDC/GHC/DGHT)" userId="721c2895-9012-4bc9-ad10-49cdbc129212" providerId="ADAL" clId="{234F7EE4-6F30-4CA1-A230-FB9CE261BC1A}" dt="2024-05-24T07:39:18.209" v="635" actId="20577"/>
        <pc:sldMkLst>
          <pc:docMk/>
          <pc:sldMk cId="1497325187" sldId="546"/>
        </pc:sldMkLst>
        <pc:spChg chg="mod">
          <ac:chgData name="Stevens, Thomas Jr. (CDC/GHC/DGHT)" userId="721c2895-9012-4bc9-ad10-49cdbc129212" providerId="ADAL" clId="{234F7EE4-6F30-4CA1-A230-FB9CE261BC1A}" dt="2024-05-24T07:39:18.209" v="635" actId="20577"/>
          <ac:spMkLst>
            <pc:docMk/>
            <pc:sldMk cId="1497325187" sldId="546"/>
            <ac:spMk id="2" creationId="{7368A992-38B1-A092-B25B-188DF342AE3A}"/>
          </ac:spMkLst>
        </pc:spChg>
      </pc:sldChg>
      <pc:sldChg chg="modSp mod">
        <pc:chgData name="Stevens, Thomas Jr. (CDC/GHC/DGHT)" userId="721c2895-9012-4bc9-ad10-49cdbc129212" providerId="ADAL" clId="{234F7EE4-6F30-4CA1-A230-FB9CE261BC1A}" dt="2024-05-24T04:39:19.315" v="12" actId="12"/>
        <pc:sldMkLst>
          <pc:docMk/>
          <pc:sldMk cId="809359539" sldId="548"/>
        </pc:sldMkLst>
        <pc:spChg chg="mod">
          <ac:chgData name="Stevens, Thomas Jr. (CDC/GHC/DGHT)" userId="721c2895-9012-4bc9-ad10-49cdbc129212" providerId="ADAL" clId="{234F7EE4-6F30-4CA1-A230-FB9CE261BC1A}" dt="2024-05-24T04:39:19.315" v="12" actId="12"/>
          <ac:spMkLst>
            <pc:docMk/>
            <pc:sldMk cId="809359539" sldId="548"/>
            <ac:spMk id="3" creationId="{00000000-0000-0000-0000-000000000000}"/>
          </ac:spMkLst>
        </pc:spChg>
      </pc:sldChg>
      <pc:sldChg chg="modSp mod">
        <pc:chgData name="Stevens, Thomas Jr. (CDC/GHC/DGHT)" userId="721c2895-9012-4bc9-ad10-49cdbc129212" providerId="ADAL" clId="{234F7EE4-6F30-4CA1-A230-FB9CE261BC1A}" dt="2024-05-24T07:33:18.286" v="478" actId="255"/>
        <pc:sldMkLst>
          <pc:docMk/>
          <pc:sldMk cId="2636984308" sldId="551"/>
        </pc:sldMkLst>
        <pc:spChg chg="mod">
          <ac:chgData name="Stevens, Thomas Jr. (CDC/GHC/DGHT)" userId="721c2895-9012-4bc9-ad10-49cdbc129212" providerId="ADAL" clId="{234F7EE4-6F30-4CA1-A230-FB9CE261BC1A}" dt="2024-05-24T07:33:18.286" v="478" actId="255"/>
          <ac:spMkLst>
            <pc:docMk/>
            <pc:sldMk cId="2636984308" sldId="551"/>
            <ac:spMk id="3" creationId="{00000000-0000-0000-0000-000000000000}"/>
          </ac:spMkLst>
        </pc:spChg>
      </pc:sldChg>
      <pc:sldChg chg="delCm">
        <pc:chgData name="Stevens, Thomas Jr. (CDC/GHC/DGHT)" userId="721c2895-9012-4bc9-ad10-49cdbc129212" providerId="ADAL" clId="{234F7EE4-6F30-4CA1-A230-FB9CE261BC1A}" dt="2024-05-24T04:40:11.014" v="13"/>
        <pc:sldMkLst>
          <pc:docMk/>
          <pc:sldMk cId="1366655144" sldId="55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vens, Thomas Jr. (CDC/GHC/DGHT)" userId="721c2895-9012-4bc9-ad10-49cdbc129212" providerId="ADAL" clId="{234F7EE4-6F30-4CA1-A230-FB9CE261BC1A}" dt="2024-05-24T04:40:11.014" v="13"/>
              <pc2:cmMkLst xmlns:pc2="http://schemas.microsoft.com/office/powerpoint/2019/9/main/command">
                <pc:docMk/>
                <pc:sldMk cId="1366655144" sldId="552"/>
                <pc2:cmMk id="{851115AE-1B3F-4083-A418-7524D6FF800C}"/>
              </pc2:cmMkLst>
            </pc226:cmChg>
          </p:ext>
        </pc:extLst>
      </pc:sldChg>
      <pc:sldChg chg="modSp mod">
        <pc:chgData name="Stevens, Thomas Jr. (CDC/GHC/DGHT)" userId="721c2895-9012-4bc9-ad10-49cdbc129212" providerId="ADAL" clId="{234F7EE4-6F30-4CA1-A230-FB9CE261BC1A}" dt="2024-05-24T07:38:07.416" v="585" actId="20577"/>
        <pc:sldMkLst>
          <pc:docMk/>
          <pc:sldMk cId="567434543" sldId="563"/>
        </pc:sldMkLst>
        <pc:spChg chg="mod">
          <ac:chgData name="Stevens, Thomas Jr. (CDC/GHC/DGHT)" userId="721c2895-9012-4bc9-ad10-49cdbc129212" providerId="ADAL" clId="{234F7EE4-6F30-4CA1-A230-FB9CE261BC1A}" dt="2024-05-24T07:38:07.416" v="585" actId="20577"/>
          <ac:spMkLst>
            <pc:docMk/>
            <pc:sldMk cId="567434543" sldId="563"/>
            <ac:spMk id="2" creationId="{64A2B924-3F5A-A56B-0E05-02EBD5C27BB2}"/>
          </ac:spMkLst>
        </pc:spChg>
        <pc:spChg chg="mod">
          <ac:chgData name="Stevens, Thomas Jr. (CDC/GHC/DGHT)" userId="721c2895-9012-4bc9-ad10-49cdbc129212" providerId="ADAL" clId="{234F7EE4-6F30-4CA1-A230-FB9CE261BC1A}" dt="2024-05-24T07:37:30.962" v="559" actId="1076"/>
          <ac:spMkLst>
            <pc:docMk/>
            <pc:sldMk cId="567434543" sldId="563"/>
            <ac:spMk id="3" creationId="{428A55FD-CF11-8C7F-FABF-364A41171868}"/>
          </ac:spMkLst>
        </pc:spChg>
      </pc:sldChg>
      <pc:sldChg chg="modSp del mod">
        <pc:chgData name="Stevens, Thomas Jr. (CDC/GHC/DGHT)" userId="721c2895-9012-4bc9-ad10-49cdbc129212" providerId="ADAL" clId="{234F7EE4-6F30-4CA1-A230-FB9CE261BC1A}" dt="2024-05-24T04:48:42.285" v="51" actId="2696"/>
        <pc:sldMkLst>
          <pc:docMk/>
          <pc:sldMk cId="1349940065" sldId="565"/>
        </pc:sldMkLst>
        <pc:spChg chg="mod">
          <ac:chgData name="Stevens, Thomas Jr. (CDC/GHC/DGHT)" userId="721c2895-9012-4bc9-ad10-49cdbc129212" providerId="ADAL" clId="{234F7EE4-6F30-4CA1-A230-FB9CE261BC1A}" dt="2024-05-24T04:46:59.114" v="40" actId="21"/>
          <ac:spMkLst>
            <pc:docMk/>
            <pc:sldMk cId="1349940065" sldId="565"/>
            <ac:spMk id="2" creationId="{782898E1-4C79-CE39-0646-4A0BAFF5FF67}"/>
          </ac:spMkLst>
        </pc:spChg>
        <pc:picChg chg="mod">
          <ac:chgData name="Stevens, Thomas Jr. (CDC/GHC/DGHT)" userId="721c2895-9012-4bc9-ad10-49cdbc129212" providerId="ADAL" clId="{234F7EE4-6F30-4CA1-A230-FB9CE261BC1A}" dt="2024-05-24T04:45:12.874" v="33" actId="1076"/>
          <ac:picMkLst>
            <pc:docMk/>
            <pc:sldMk cId="1349940065" sldId="565"/>
            <ac:picMk id="6" creationId="{C9042D3B-2A7B-783D-EE53-43064F2AD633}"/>
          </ac:picMkLst>
        </pc:picChg>
        <pc:picChg chg="mod">
          <ac:chgData name="Stevens, Thomas Jr. (CDC/GHC/DGHT)" userId="721c2895-9012-4bc9-ad10-49cdbc129212" providerId="ADAL" clId="{234F7EE4-6F30-4CA1-A230-FB9CE261BC1A}" dt="2024-05-24T04:45:15.309" v="34" actId="1076"/>
          <ac:picMkLst>
            <pc:docMk/>
            <pc:sldMk cId="1349940065" sldId="565"/>
            <ac:picMk id="7" creationId="{3F275BAE-A9D4-4A98-338C-41828FFB6A0A}"/>
          </ac:picMkLst>
        </pc:picChg>
      </pc:sldChg>
      <pc:sldChg chg="delSp modSp mod">
        <pc:chgData name="Stevens, Thomas Jr. (CDC/GHC/DGHT)" userId="721c2895-9012-4bc9-ad10-49cdbc129212" providerId="ADAL" clId="{234F7EE4-6F30-4CA1-A230-FB9CE261BC1A}" dt="2024-05-24T07:35:18.418" v="502" actId="255"/>
        <pc:sldMkLst>
          <pc:docMk/>
          <pc:sldMk cId="3711578296" sldId="566"/>
        </pc:sldMkLst>
        <pc:spChg chg="mod">
          <ac:chgData name="Stevens, Thomas Jr. (CDC/GHC/DGHT)" userId="721c2895-9012-4bc9-ad10-49cdbc129212" providerId="ADAL" clId="{234F7EE4-6F30-4CA1-A230-FB9CE261BC1A}" dt="2024-05-24T07:35:18.418" v="502" actId="255"/>
          <ac:spMkLst>
            <pc:docMk/>
            <pc:sldMk cId="3711578296" sldId="566"/>
            <ac:spMk id="2" creationId="{125D6873-071E-2233-345C-C6619C521B56}"/>
          </ac:spMkLst>
        </pc:spChg>
        <pc:spChg chg="del mod">
          <ac:chgData name="Stevens, Thomas Jr. (CDC/GHC/DGHT)" userId="721c2895-9012-4bc9-ad10-49cdbc129212" providerId="ADAL" clId="{234F7EE4-6F30-4CA1-A230-FB9CE261BC1A}" dt="2024-05-24T04:43:46.676" v="29" actId="21"/>
          <ac:spMkLst>
            <pc:docMk/>
            <pc:sldMk cId="3711578296" sldId="566"/>
            <ac:spMk id="3" creationId="{26F7D617-CA7D-BFF6-DDF4-347D209C5C53}"/>
          </ac:spMkLst>
        </pc:spChg>
        <pc:spChg chg="mod">
          <ac:chgData name="Stevens, Thomas Jr. (CDC/GHC/DGHT)" userId="721c2895-9012-4bc9-ad10-49cdbc129212" providerId="ADAL" clId="{234F7EE4-6F30-4CA1-A230-FB9CE261BC1A}" dt="2024-05-24T04:43:22.947" v="27" actId="20577"/>
          <ac:spMkLst>
            <pc:docMk/>
            <pc:sldMk cId="3711578296" sldId="566"/>
            <ac:spMk id="7" creationId="{664F3408-8262-F296-3194-67BA6E65B938}"/>
          </ac:spMkLst>
        </pc:spChg>
        <pc:picChg chg="mod">
          <ac:chgData name="Stevens, Thomas Jr. (CDC/GHC/DGHT)" userId="721c2895-9012-4bc9-ad10-49cdbc129212" providerId="ADAL" clId="{234F7EE4-6F30-4CA1-A230-FB9CE261BC1A}" dt="2024-05-24T07:34:15.247" v="483" actId="1076"/>
          <ac:picMkLst>
            <pc:docMk/>
            <pc:sldMk cId="3711578296" sldId="566"/>
            <ac:picMk id="5" creationId="{2E9404F4-528E-FE75-48BA-49D5EB062ED8}"/>
          </ac:picMkLst>
        </pc:picChg>
        <pc:picChg chg="mod">
          <ac:chgData name="Stevens, Thomas Jr. (CDC/GHC/DGHT)" userId="721c2895-9012-4bc9-ad10-49cdbc129212" providerId="ADAL" clId="{234F7EE4-6F30-4CA1-A230-FB9CE261BC1A}" dt="2024-05-24T07:34:10.374" v="482" actId="1076"/>
          <ac:picMkLst>
            <pc:docMk/>
            <pc:sldMk cId="3711578296" sldId="566"/>
            <ac:picMk id="6" creationId="{67474830-C024-609D-158C-FF29C6B1EEFB}"/>
          </ac:picMkLst>
        </pc:picChg>
      </pc:sldChg>
      <pc:sldChg chg="modSp mod">
        <pc:chgData name="Stevens, Thomas Jr. (CDC/GHC/DGHT)" userId="721c2895-9012-4bc9-ad10-49cdbc129212" providerId="ADAL" clId="{234F7EE4-6F30-4CA1-A230-FB9CE261BC1A}" dt="2024-05-24T07:41:09.883" v="691" actId="255"/>
        <pc:sldMkLst>
          <pc:docMk/>
          <pc:sldMk cId="2605862929" sldId="567"/>
        </pc:sldMkLst>
        <pc:spChg chg="mod">
          <ac:chgData name="Stevens, Thomas Jr. (CDC/GHC/DGHT)" userId="721c2895-9012-4bc9-ad10-49cdbc129212" providerId="ADAL" clId="{234F7EE4-6F30-4CA1-A230-FB9CE261BC1A}" dt="2024-05-24T07:41:09.883" v="691" actId="255"/>
          <ac:spMkLst>
            <pc:docMk/>
            <pc:sldMk cId="2605862929" sldId="567"/>
            <ac:spMk id="2" creationId="{4E445BA3-8E2D-A865-1C6E-A4182BE88378}"/>
          </ac:spMkLst>
        </pc:spChg>
      </pc:sldChg>
      <pc:sldChg chg="modSp mod">
        <pc:chgData name="Stevens, Thomas Jr. (CDC/GHC/DGHT)" userId="721c2895-9012-4bc9-ad10-49cdbc129212" providerId="ADAL" clId="{234F7EE4-6F30-4CA1-A230-FB9CE261BC1A}" dt="2024-05-24T07:41:30.943" v="694" actId="14100"/>
        <pc:sldMkLst>
          <pc:docMk/>
          <pc:sldMk cId="551355475" sldId="569"/>
        </pc:sldMkLst>
        <pc:spChg chg="mod">
          <ac:chgData name="Stevens, Thomas Jr. (CDC/GHC/DGHT)" userId="721c2895-9012-4bc9-ad10-49cdbc129212" providerId="ADAL" clId="{234F7EE4-6F30-4CA1-A230-FB9CE261BC1A}" dt="2024-05-24T07:41:24.461" v="693" actId="27636"/>
          <ac:spMkLst>
            <pc:docMk/>
            <pc:sldMk cId="551355475" sldId="569"/>
            <ac:spMk id="17" creationId="{9144C498-6982-FE36-F2B4-37543390E90C}"/>
          </ac:spMkLst>
        </pc:spChg>
        <pc:spChg chg="mod">
          <ac:chgData name="Stevens, Thomas Jr. (CDC/GHC/DGHT)" userId="721c2895-9012-4bc9-ad10-49cdbc129212" providerId="ADAL" clId="{234F7EE4-6F30-4CA1-A230-FB9CE261BC1A}" dt="2024-05-24T07:41:30.943" v="694" actId="14100"/>
          <ac:spMkLst>
            <pc:docMk/>
            <pc:sldMk cId="551355475" sldId="569"/>
            <ac:spMk id="19" creationId="{F634F03F-76DD-2D9C-A8FA-D42617F752B5}"/>
          </ac:spMkLst>
        </pc:spChg>
      </pc:sldChg>
      <pc:sldChg chg="addSp delSp modSp add mod">
        <pc:chgData name="Stevens, Thomas Jr. (CDC/GHC/DGHT)" userId="721c2895-9012-4bc9-ad10-49cdbc129212" providerId="ADAL" clId="{234F7EE4-6F30-4CA1-A230-FB9CE261BC1A}" dt="2024-05-24T07:35:55.148" v="504" actId="255"/>
        <pc:sldMkLst>
          <pc:docMk/>
          <pc:sldMk cId="4086473447" sldId="570"/>
        </pc:sldMkLst>
        <pc:spChg chg="mod">
          <ac:chgData name="Stevens, Thomas Jr. (CDC/GHC/DGHT)" userId="721c2895-9012-4bc9-ad10-49cdbc129212" providerId="ADAL" clId="{234F7EE4-6F30-4CA1-A230-FB9CE261BC1A}" dt="2024-05-24T07:35:55.148" v="504" actId="255"/>
          <ac:spMkLst>
            <pc:docMk/>
            <pc:sldMk cId="4086473447" sldId="570"/>
            <ac:spMk id="2" creationId="{125D6873-071E-2233-345C-C6619C521B56}"/>
          </ac:spMkLst>
        </pc:spChg>
        <pc:spChg chg="del">
          <ac:chgData name="Stevens, Thomas Jr. (CDC/GHC/DGHT)" userId="721c2895-9012-4bc9-ad10-49cdbc129212" providerId="ADAL" clId="{234F7EE4-6F30-4CA1-A230-FB9CE261BC1A}" dt="2024-05-24T04:46:41.143" v="37" actId="21"/>
          <ac:spMkLst>
            <pc:docMk/>
            <pc:sldMk cId="4086473447" sldId="570"/>
            <ac:spMk id="7" creationId="{664F3408-8262-F296-3194-67BA6E65B938}"/>
          </ac:spMkLst>
        </pc:spChg>
        <pc:picChg chg="add mod">
          <ac:chgData name="Stevens, Thomas Jr. (CDC/GHC/DGHT)" userId="721c2895-9012-4bc9-ad10-49cdbc129212" providerId="ADAL" clId="{234F7EE4-6F30-4CA1-A230-FB9CE261BC1A}" dt="2024-05-24T04:48:27.027" v="50" actId="14100"/>
          <ac:picMkLst>
            <pc:docMk/>
            <pc:sldMk cId="4086473447" sldId="570"/>
            <ac:picMk id="3" creationId="{5F111062-B23D-586D-CD2B-6448221E9F29}"/>
          </ac:picMkLst>
        </pc:picChg>
        <pc:picChg chg="del">
          <ac:chgData name="Stevens, Thomas Jr. (CDC/GHC/DGHT)" userId="721c2895-9012-4bc9-ad10-49cdbc129212" providerId="ADAL" clId="{234F7EE4-6F30-4CA1-A230-FB9CE261BC1A}" dt="2024-05-24T04:46:47.223" v="38" actId="21"/>
          <ac:picMkLst>
            <pc:docMk/>
            <pc:sldMk cId="4086473447" sldId="570"/>
            <ac:picMk id="5" creationId="{2E9404F4-528E-FE75-48BA-49D5EB062ED8}"/>
          </ac:picMkLst>
        </pc:picChg>
        <pc:picChg chg="del">
          <ac:chgData name="Stevens, Thomas Jr. (CDC/GHC/DGHT)" userId="721c2895-9012-4bc9-ad10-49cdbc129212" providerId="ADAL" clId="{234F7EE4-6F30-4CA1-A230-FB9CE261BC1A}" dt="2024-05-24T04:46:37.081" v="36" actId="21"/>
          <ac:picMkLst>
            <pc:docMk/>
            <pc:sldMk cId="4086473447" sldId="570"/>
            <ac:picMk id="6" creationId="{67474830-C024-609D-158C-FF29C6B1EE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4432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764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0" lvl="1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0" lvl="2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0" lvl="3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0" lvl="4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0" lvl="5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0" lvl="6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0" lvl="7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0" lvl="8" indent="0" algn="r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36" name="Google Shape;36;p21" descr="A picture containing text, clipart, seat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430624" y="1"/>
            <a:ext cx="761376" cy="753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oogle Shape;37;p21"/>
          <p:cNvGrpSpPr/>
          <p:nvPr/>
        </p:nvGrpSpPr>
        <p:grpSpPr>
          <a:xfrm>
            <a:off x="1" y="-7325"/>
            <a:ext cx="729048" cy="6877677"/>
            <a:chOff x="1" y="-7325"/>
            <a:chExt cx="729048" cy="6877677"/>
          </a:xfrm>
        </p:grpSpPr>
        <p:grpSp>
          <p:nvGrpSpPr>
            <p:cNvPr id="38" name="Google Shape;38;p21"/>
            <p:cNvGrpSpPr/>
            <p:nvPr/>
          </p:nvGrpSpPr>
          <p:grpSpPr>
            <a:xfrm>
              <a:off x="1" y="108384"/>
              <a:ext cx="468159" cy="6761968"/>
              <a:chOff x="-4954" y="728921"/>
              <a:chExt cx="468159" cy="6866011"/>
            </a:xfrm>
          </p:grpSpPr>
          <p:sp>
            <p:nvSpPr>
              <p:cNvPr id="39" name="Google Shape;39;p21"/>
              <p:cNvSpPr/>
              <p:nvPr/>
            </p:nvSpPr>
            <p:spPr>
              <a:xfrm>
                <a:off x="314672" y="733531"/>
                <a:ext cx="148533" cy="6858000"/>
              </a:xfrm>
              <a:prstGeom prst="rect">
                <a:avLst/>
              </a:prstGeom>
              <a:solidFill>
                <a:srgbClr val="007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40;p21"/>
              <p:cNvSpPr/>
              <p:nvPr/>
            </p:nvSpPr>
            <p:spPr>
              <a:xfrm>
                <a:off x="-4954" y="736932"/>
                <a:ext cx="221366" cy="6858000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41;p21"/>
              <p:cNvSpPr/>
              <p:nvPr/>
            </p:nvSpPr>
            <p:spPr>
              <a:xfrm>
                <a:off x="92389" y="736931"/>
                <a:ext cx="123863" cy="6858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42;p21"/>
              <p:cNvSpPr/>
              <p:nvPr/>
            </p:nvSpPr>
            <p:spPr>
              <a:xfrm>
                <a:off x="215523" y="728921"/>
                <a:ext cx="124548" cy="6858000"/>
              </a:xfrm>
              <a:prstGeom prst="rect">
                <a:avLst/>
              </a:prstGeom>
              <a:solidFill>
                <a:srgbClr val="FA75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Google Shape;43;p21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" y="-7325"/>
              <a:ext cx="729048" cy="3660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Helvetica Neue" panose="020B060402020202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50" name="Google Shape;50;p24" descr="A picture containing text, clipart, seat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353800" y="1"/>
            <a:ext cx="838200" cy="829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24"/>
          <p:cNvGrpSpPr/>
          <p:nvPr/>
        </p:nvGrpSpPr>
        <p:grpSpPr>
          <a:xfrm>
            <a:off x="1" y="-7325"/>
            <a:ext cx="729048" cy="6877677"/>
            <a:chOff x="1" y="-7325"/>
            <a:chExt cx="729048" cy="6877677"/>
          </a:xfrm>
        </p:grpSpPr>
        <p:grpSp>
          <p:nvGrpSpPr>
            <p:cNvPr id="52" name="Google Shape;52;p24"/>
            <p:cNvGrpSpPr/>
            <p:nvPr/>
          </p:nvGrpSpPr>
          <p:grpSpPr>
            <a:xfrm>
              <a:off x="1" y="108384"/>
              <a:ext cx="468159" cy="6761968"/>
              <a:chOff x="-4954" y="728921"/>
              <a:chExt cx="468159" cy="6866011"/>
            </a:xfrm>
          </p:grpSpPr>
          <p:sp>
            <p:nvSpPr>
              <p:cNvPr id="53" name="Google Shape;53;p24"/>
              <p:cNvSpPr/>
              <p:nvPr/>
            </p:nvSpPr>
            <p:spPr>
              <a:xfrm>
                <a:off x="314672" y="733531"/>
                <a:ext cx="148533" cy="6858000"/>
              </a:xfrm>
              <a:prstGeom prst="rect">
                <a:avLst/>
              </a:prstGeom>
              <a:solidFill>
                <a:srgbClr val="007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24"/>
              <p:cNvSpPr/>
              <p:nvPr/>
            </p:nvSpPr>
            <p:spPr>
              <a:xfrm>
                <a:off x="-4954" y="736932"/>
                <a:ext cx="221366" cy="6858000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24"/>
              <p:cNvSpPr/>
              <p:nvPr/>
            </p:nvSpPr>
            <p:spPr>
              <a:xfrm>
                <a:off x="92389" y="736931"/>
                <a:ext cx="123863" cy="68580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24"/>
              <p:cNvSpPr/>
              <p:nvPr/>
            </p:nvSpPr>
            <p:spPr>
              <a:xfrm>
                <a:off x="215523" y="728921"/>
                <a:ext cx="124548" cy="6858000"/>
              </a:xfrm>
              <a:prstGeom prst="rect">
                <a:avLst/>
              </a:prstGeom>
              <a:solidFill>
                <a:srgbClr val="FA75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57" name="Google Shape;57;p24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" y="-7325"/>
              <a:ext cx="729048" cy="36609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Helvetica Neue" panose="020B0604020202020204"/>
              <a:buNone/>
              <a:defRPr sz="4400" b="1" i="0" u="none" strike="noStrike" cap="none">
                <a:solidFill>
                  <a:srgbClr val="3F3F3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3" y="861237"/>
            <a:ext cx="11165304" cy="482607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sz="5300" dirty="0">
                <a:latin typeface="Georgia" panose="02040502050405020303" pitchFamily="18" charset="0"/>
              </a:rPr>
              <a:t>Overview of Zambian PT Program </a:t>
            </a: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sz="5300" dirty="0">
                <a:latin typeface="Georgia" panose="02040502050405020303" pitchFamily="18" charset="0"/>
              </a:rPr>
              <a:t>Management and Use of  the PT Data Portal (electronic tool)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5687311"/>
            <a:ext cx="10515600" cy="851601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RTCQI – Zambia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31" y="0"/>
            <a:ext cx="11798969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6" y="0"/>
            <a:ext cx="11698704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12431"/>
            <a:ext cx="10515600" cy="29645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FE47-BFBC-E18C-2B5C-A39B0629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209"/>
            <a:ext cx="10515600" cy="714223"/>
          </a:xfrm>
        </p:spPr>
        <p:txBody>
          <a:bodyPr>
            <a:normAutofit/>
          </a:bodyPr>
          <a:lstStyle/>
          <a:p>
            <a:r>
              <a:rPr lang="en-US" sz="4000" dirty="0"/>
              <a:t>Best Practices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A0FDE-4619-82B7-D087-61F2A56AD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5BF17-E439-A7D7-2DB9-4B0B42B7E7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C74FC44-689D-A831-F2EF-F0F260881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834"/>
              </p:ext>
            </p:extLst>
          </p:nvPr>
        </p:nvGraphicFramePr>
        <p:xfrm>
          <a:off x="409075" y="926432"/>
          <a:ext cx="11694694" cy="603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625">
                  <a:extLst>
                    <a:ext uri="{9D8B030D-6E8A-4147-A177-3AD203B41FA5}">
                      <a16:colId xmlns:a16="http://schemas.microsoft.com/office/drawing/2014/main" val="2159647266"/>
                    </a:ext>
                  </a:extLst>
                </a:gridCol>
                <a:gridCol w="6620069">
                  <a:extLst>
                    <a:ext uri="{9D8B030D-6E8A-4147-A177-3AD203B41FA5}">
                      <a16:colId xmlns:a16="http://schemas.microsoft.com/office/drawing/2014/main" val="1106366861"/>
                    </a:ext>
                  </a:extLst>
                </a:gridCol>
              </a:tblGrid>
              <a:tr h="45265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Best Practices - Improved PT Penetration Rate  and  PT Pass Rate</a:t>
                      </a:r>
                    </a:p>
                  </a:txBody>
                  <a:tcPr anchor="ctr">
                    <a:solidFill>
                      <a:srgbClr val="E1DD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45663"/>
                  </a:ext>
                </a:extLst>
              </a:tr>
              <a:tr h="1436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rebuchet MS" panose="020B0603020202020204" pitchFamily="34" charset="0"/>
                        </a:rPr>
                        <a:t>Engagement of PBS and RTCQI FPP prior to distribution of PT </a:t>
                      </a:r>
                      <a:r>
                        <a:rPr lang="en-US" sz="1700" b="1" dirty="0" smtClean="0">
                          <a:latin typeface="Trebuchet MS" panose="020B0603020202020204" pitchFamily="34" charset="0"/>
                        </a:rPr>
                        <a:t>samples</a:t>
                      </a:r>
                      <a:endParaRPr lang="en-US" sz="17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800" dirty="0">
                          <a:latin typeface="Helvetica Neue" panose="020B0604020202020204" charset="0"/>
                        </a:rPr>
                        <a:t>Distribution of PT master list – </a:t>
                      </a:r>
                    </a:p>
                    <a:p>
                      <a:pPr marL="285750" lvl="4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Confirm sites in the province </a:t>
                      </a:r>
                    </a:p>
                    <a:p>
                      <a:pPr marL="285750" lvl="4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Indicate activity status of each sites</a:t>
                      </a:r>
                    </a:p>
                    <a:p>
                      <a:pPr marL="285750" lvl="4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Confirm sites participating in a given PT cycle</a:t>
                      </a:r>
                    </a:p>
                    <a:p>
                      <a:pPr marL="285750" lvl="4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Prepare for distribution of PT Samples on receipt </a:t>
                      </a: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789885"/>
                  </a:ext>
                </a:extLst>
              </a:tr>
              <a:tr h="19710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700" b="1" dirty="0">
                          <a:latin typeface="Trebuchet MS" panose="020B0603020202020204" pitchFamily="34" charset="0"/>
                        </a:rPr>
                        <a:t>Engagement sessions during PT distribution 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latin typeface="Trebuchet MS" panose="020B0603020202020204" pitchFamily="34" charset="0"/>
                        </a:rPr>
                        <a:t>Discuss challenges and propose way forward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latin typeface="Trebuchet MS" panose="020B0603020202020204" pitchFamily="34" charset="0"/>
                        </a:rPr>
                        <a:t>Facilitate processes – Engage </a:t>
                      </a:r>
                      <a:r>
                        <a:rPr lang="en-US" sz="1700" b="1" dirty="0" smtClean="0">
                          <a:latin typeface="Trebuchet MS" panose="020B0603020202020204" pitchFamily="34" charset="0"/>
                        </a:rPr>
                        <a:t>Implementing</a:t>
                      </a:r>
                      <a:r>
                        <a:rPr lang="en-US" sz="1700" b="1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1700" b="1" dirty="0" smtClean="0">
                          <a:latin typeface="Trebuchet MS" panose="020B0603020202020204" pitchFamily="34" charset="0"/>
                        </a:rPr>
                        <a:t>partners </a:t>
                      </a:r>
                      <a:r>
                        <a:rPr lang="en-US" sz="1700" b="1" dirty="0">
                          <a:latin typeface="Trebuchet MS" panose="020B0603020202020204" pitchFamily="34" charset="0"/>
                        </a:rPr>
                        <a:t>and other stakeholders in the </a:t>
                      </a:r>
                      <a:r>
                        <a:rPr lang="en-US" sz="1700" b="1" dirty="0" smtClean="0">
                          <a:latin typeface="Trebuchet MS" panose="020B0603020202020204" pitchFamily="34" charset="0"/>
                        </a:rPr>
                        <a:t>provinces</a:t>
                      </a:r>
                      <a:endParaRPr lang="en-US" sz="17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>
                          <a:latin typeface="Helvetica Neue" panose="020B0604020202020204" charset="0"/>
                        </a:rPr>
                        <a:t>Virtual meeting with the PBS and all RTCQI FPP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Review PT response rates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Attend to challenges Provincial Engagements </a:t>
                      </a:r>
                      <a:endParaRPr lang="en-US" sz="1800" dirty="0" smtClean="0">
                        <a:latin typeface="Helvetica Neue" panose="020B060402020202020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Helvetica Neue" panose="020B0604020202020204" charset="0"/>
                        </a:rPr>
                        <a:t>Creation </a:t>
                      </a:r>
                      <a:r>
                        <a:rPr lang="en-US" sz="1800" dirty="0">
                          <a:latin typeface="Helvetica Neue" panose="020B0604020202020204" charset="0"/>
                        </a:rPr>
                        <a:t>of RTCQI National WhatsApp group – regular updates on response rates per province </a:t>
                      </a:r>
                      <a:endParaRPr lang="en-US" sz="1800" dirty="0" smtClean="0">
                        <a:latin typeface="Helvetica Neue" panose="020B060402020202020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Helvetica Neue" panose="020B0604020202020204" charset="0"/>
                        </a:rPr>
                        <a:t>Advocate / Initiate  </a:t>
                      </a:r>
                      <a:r>
                        <a:rPr lang="en-US" sz="1800" dirty="0">
                          <a:latin typeface="Helvetica Neue" panose="020B0604020202020204" charset="0"/>
                        </a:rPr>
                        <a:t>in Province Review Meeting to monitor Response Rates </a:t>
                      </a: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180884"/>
                  </a:ext>
                </a:extLst>
              </a:tr>
              <a:tr h="902016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Trebuchet MS" panose="020B0603020202020204" pitchFamily="34" charset="0"/>
                        </a:rPr>
                        <a:t>Post PT  Results Dissemination </a:t>
                      </a: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Disseminate  results of the performance of the provinces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Helvetica Neue" panose="020B0604020202020204" charset="0"/>
                        </a:rPr>
                        <a:t>Impress</a:t>
                      </a:r>
                      <a:r>
                        <a:rPr lang="en-US" sz="1800" baseline="0" dirty="0" smtClean="0">
                          <a:latin typeface="Helvetica Neue" panose="020B0604020202020204" charset="0"/>
                        </a:rPr>
                        <a:t> </a:t>
                      </a:r>
                      <a:r>
                        <a:rPr lang="en-US" sz="1800" dirty="0" smtClean="0">
                          <a:latin typeface="Helvetica Neue" panose="020B0604020202020204" charset="0"/>
                        </a:rPr>
                        <a:t> </a:t>
                      </a:r>
                      <a:r>
                        <a:rPr lang="en-US" sz="1800" dirty="0">
                          <a:latin typeface="Helvetica Neue" panose="020B0604020202020204" charset="0"/>
                        </a:rPr>
                        <a:t>provinces to distribute results to district – initiate Post PT - TSS</a:t>
                      </a: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98703"/>
                  </a:ext>
                </a:extLst>
              </a:tr>
              <a:tr h="1169279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Trebuchet MS" panose="020B0603020202020204" pitchFamily="34" charset="0"/>
                        </a:rPr>
                        <a:t>RTCQI TWG Meeting </a:t>
                      </a: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Helvetica Neue" panose="020B0604020202020204" charset="0"/>
                        </a:rPr>
                        <a:t>Review activities conducted by the provinces 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Establish causes of poor performance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Address the poor performance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Helvetica Neue" panose="020B0604020202020204" charset="0"/>
                        </a:rPr>
                        <a:t>Track improvement efforts post interventions </a:t>
                      </a: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5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5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 smtClean="0"/>
              <a:t>Not all testing sites are participating in the National HIV EQA-PT Scheme – national testing sites verification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Staff turnover affecting – participation in the tester based PT 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Low pass rate among participating sites – verification exercise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Low participation in PT among private facilities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TSS in non partner supported sites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7A0B-894A-8785-5F10-B4A961D4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3158"/>
            <a:ext cx="10706434" cy="231621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masis MT Pro" panose="02040504050005020304" pitchFamily="18" charset="0"/>
              </a:rPr>
              <a:t>Use and management of RTCQI Data Portal (e-tool)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BE3CD-13FE-21EA-C838-3A5902B39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68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PT Electronic System – Data Portal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47" y="1650762"/>
            <a:ext cx="11132664" cy="507071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7400" dirty="0"/>
              <a:t>ZANQAS RTCQI Data Portal is a software program where results of tested HIV PT samples are submitted online and statistical analyzed </a:t>
            </a:r>
          </a:p>
          <a:p>
            <a:pPr marL="457200" lv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7400" dirty="0"/>
              <a:t>Developed in 2018 and piloted in PT 012 in159 Sites</a:t>
            </a:r>
          </a:p>
          <a:p>
            <a:pPr marL="457200" lv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7400" dirty="0"/>
              <a:t>Portal was further modified and upgraded in </a:t>
            </a:r>
            <a:r>
              <a:rPr lang="en-US" sz="7400" dirty="0" smtClean="0"/>
              <a:t>2021 – Captures PT Data for all the testing site enrolled program – 3,667 testing Sites </a:t>
            </a:r>
            <a:endParaRPr lang="en-US" sz="7400" dirty="0"/>
          </a:p>
          <a:p>
            <a:pPr marL="457200" lv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7400" dirty="0"/>
              <a:t>Currently undergoing improvements - making it more responsive to program needs  </a:t>
            </a:r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15</a:t>
            </a:fld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 Neue" panose="020B0604020202020204"/>
              <a:sym typeface="Helvetica Neu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258635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924-3F5A-A56B-0E05-02EBD5C27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PT </a:t>
            </a:r>
            <a:r>
              <a:rPr lang="en-US" dirty="0"/>
              <a:t>E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lectronic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 </a:t>
            </a:r>
            <a:r>
              <a:rPr lang="en-US" dirty="0"/>
              <a:t>S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ystem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 – Data Portal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A55FD-CF11-8C7F-FABF-364A41171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0024"/>
            <a:ext cx="10515600" cy="5032375"/>
          </a:xfrm>
        </p:spPr>
        <p:txBody>
          <a:bodyPr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System Characteristics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Web based  - </a:t>
            </a:r>
            <a:r>
              <a:rPr lang="en-US" sz="2200" dirty="0">
                <a:solidFill>
                  <a:srgbClr val="000000"/>
                </a:solidFill>
              </a:rPr>
              <a:t>SSL Certificate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Server hosted and managed in country – GRZ requirement 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Friendly interface - Easy to navigate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Office 365 Business Standard Mail Boxes 10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AZ/Virtual Machine – 2vCPU,4GB RAM, 256GB SSD 1 Standard F2sv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Username and password required to access the portal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Managed by RTCQI Data Manager </a:t>
            </a:r>
          </a:p>
          <a:p>
            <a:pPr marR="0" lvl="1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/>
              <a:sym typeface="Helvetica Neue" panose="020B0604020202020204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95507-6BB1-37C8-022E-5E2D5088B3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3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5104-11BC-2472-5B09-DF5B5E62B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193712"/>
            <a:ext cx="10515600" cy="974650"/>
          </a:xfrm>
        </p:spPr>
        <p:txBody>
          <a:bodyPr>
            <a:normAutofit/>
          </a:bodyPr>
          <a:lstStyle/>
          <a:p>
            <a:r>
              <a:rPr lang="en-US" dirty="0"/>
              <a:t>RTCQI Data Portal Information 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2A1E87-788A-40FB-FD2F-D1A82AE1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E4982-8239-F9F3-BE6C-CD4E8278C8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D06AB2-515F-0837-2DBC-A2674D9EC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89419"/>
              </p:ext>
            </p:extLst>
          </p:nvPr>
        </p:nvGraphicFramePr>
        <p:xfrm>
          <a:off x="572384" y="1168362"/>
          <a:ext cx="11399876" cy="557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095">
                  <a:extLst>
                    <a:ext uri="{9D8B030D-6E8A-4147-A177-3AD203B41FA5}">
                      <a16:colId xmlns:a16="http://schemas.microsoft.com/office/drawing/2014/main" val="2825093374"/>
                    </a:ext>
                  </a:extLst>
                </a:gridCol>
                <a:gridCol w="8800781">
                  <a:extLst>
                    <a:ext uri="{9D8B030D-6E8A-4147-A177-3AD203B41FA5}">
                      <a16:colId xmlns:a16="http://schemas.microsoft.com/office/drawing/2014/main" val="3454621009"/>
                    </a:ext>
                  </a:extLst>
                </a:gridCol>
              </a:tblGrid>
              <a:tr h="5439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Focus </a:t>
                      </a:r>
                    </a:p>
                  </a:txBody>
                  <a:tcPr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Information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available </a:t>
                      </a:r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06341"/>
                  </a:ext>
                </a:extLst>
              </a:tr>
              <a:tr h="389262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Proficiency Testing – PT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Sites and Tester registered for PT as per most recent PT Cycle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13505"/>
                  </a:ext>
                </a:extLst>
              </a:tr>
              <a:tr h="38926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Results of previous PT Cycles ( PT 010 – PT019)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30818"/>
                  </a:ext>
                </a:extLst>
              </a:tr>
              <a:tr h="389262">
                <a:tc rowSpan="5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HIV RT Tester information 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Number and location of HIV RT Testers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658266"/>
                  </a:ext>
                </a:extLst>
              </a:tr>
              <a:tr h="38926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Designation of the HIV RT Tester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98807"/>
                  </a:ext>
                </a:extLst>
              </a:tr>
              <a:tr h="389262"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Type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of training offered to registered  HIV testers</a:t>
                      </a:r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992763"/>
                  </a:ext>
                </a:extLst>
              </a:tr>
              <a:tr h="429573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Certification status of tester – Validity of the tester certificated –  Generate tester competency  certificates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73054"/>
                  </a:ext>
                </a:extLst>
              </a:tr>
              <a:tr h="46783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Validity of the HIV RT tester certificate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83384"/>
                  </a:ext>
                </a:extLst>
              </a:tr>
              <a:tr h="412877">
                <a:tc row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Testing Site information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Number and location of the HIV testing site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53072"/>
                  </a:ext>
                </a:extLst>
              </a:tr>
              <a:tr h="38926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HIV testing modalities per facility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649753"/>
                  </a:ext>
                </a:extLst>
              </a:tr>
              <a:tr h="38926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Testings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Status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of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site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– Prior to PT Run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65379"/>
                  </a:ext>
                </a:extLst>
              </a:tr>
              <a:tr h="3892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General Management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Who has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access to the system</a:t>
                      </a:r>
                      <a:endParaRPr lang="en-US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78809"/>
                  </a:ext>
                </a:extLst>
              </a:tr>
              <a:tr h="389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What has been done on the system – Digital footprint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744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30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A83256-47DA-0715-E03E-2C650079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33E9C-BCCE-78E1-2B8E-989E0FC0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6"/>
            <a:ext cx="12192000" cy="684772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4DDDB7-EF27-DE6D-B24B-4A156DD1F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48DA5-7FBE-ABB9-A187-A2C3BFDD0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9415-0C74-2A57-33BB-7B4CD5F4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34B50-E710-EEE1-64D7-B0EC9FBFE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E5CCC-9461-A410-6B38-9454E74A1C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643455C-C03E-B277-B4E5-218DF5FD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2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5032"/>
            <a:ext cx="10515600" cy="556644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/>
              <a:t> Overview of the Proficiency Testing (PT) </a:t>
            </a:r>
            <a:r>
              <a:rPr lang="en-US" sz="2600" dirty="0" smtClean="0"/>
              <a:t>Program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 </a:t>
            </a:r>
            <a:r>
              <a:rPr lang="en-US" sz="2600" dirty="0"/>
              <a:t>Organization of the PT </a:t>
            </a:r>
            <a:r>
              <a:rPr lang="en-US" sz="2600" dirty="0" smtClean="0"/>
              <a:t>program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PT Performance and Monitoring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Challenges / Best practices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Use and management of the data tool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Challenges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Way forward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57F7-EA59-4269-7782-162D9212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D7B3D-B95D-EA65-AA85-0C8F10DAE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D0C86-F3A2-9F34-F673-17F461F338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A2FCCE4-EE85-E841-88F7-FE115AB5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70" y="0"/>
            <a:ext cx="1219199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6E062-B9F4-2305-B380-D29B2B900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0" r="-3" b="5300"/>
          <a:stretch/>
        </p:blipFill>
        <p:spPr>
          <a:xfrm>
            <a:off x="2786892" y="1690688"/>
            <a:ext cx="3722248" cy="38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61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9415-0C74-2A57-33BB-7B4CD5F4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34B50-E710-EEE1-64D7-B0EC9FBFE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E5CCC-9461-A410-6B38-9454E74A1C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643455C-C03E-B277-B4E5-218DF5FD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4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2EFA4-28EF-FAFE-AD3D-E285080E8C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536D7D-99CA-6F82-5C1B-A7301508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10633"/>
            <a:ext cx="11830493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0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B65D-9779-057A-4C11-EE11D4B3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07348"/>
          </a:xfrm>
        </p:spPr>
        <p:txBody>
          <a:bodyPr>
            <a:normAutofit fontScale="90000"/>
          </a:bodyPr>
          <a:lstStyle/>
          <a:p>
            <a:r>
              <a:rPr lang="en-US" dirty="0"/>
              <a:t>HIV Tester Module – RTCQI Data Portal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A6607-E996-8C4B-1F7C-212A0E817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68015-6EB0-3F5D-C5E1-57D736051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F8FCA-CE3D-112F-607E-4C961DCCC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96"/>
          <a:stretch/>
        </p:blipFill>
        <p:spPr>
          <a:xfrm>
            <a:off x="382772" y="1"/>
            <a:ext cx="11809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5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A992-38B1-A092-B25B-188DF342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55"/>
            <a:ext cx="10515600" cy="915987"/>
          </a:xfrm>
        </p:spPr>
        <p:txBody>
          <a:bodyPr>
            <a:noAutofit/>
          </a:bodyPr>
          <a:lstStyle/>
          <a:p>
            <a:r>
              <a:rPr lang="en-US" dirty="0"/>
              <a:t>HIV Tester Module – RTCQI Data Portal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BB753-8C84-667B-F703-63E0E32C5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407" y="1114942"/>
            <a:ext cx="7556205" cy="56671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99B86-5518-40F7-EBD2-721A91E37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32646-E45F-C55F-156E-490BE6FCF2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CF3D0-D3A8-7AFF-C509-3375B0CE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6" y="1114942"/>
            <a:ext cx="4178595" cy="56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25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E641-A038-1B64-DA09-13A393E9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4"/>
          </a:xfrm>
        </p:spPr>
        <p:txBody>
          <a:bodyPr>
            <a:normAutofit/>
          </a:bodyPr>
          <a:lstStyle/>
          <a:p>
            <a:r>
              <a:rPr lang="en-US" dirty="0"/>
              <a:t>Summary Statistics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A9929-D586-F8C3-561A-BC51E5A21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E86FB-F24F-977B-DFFA-7E16A49E45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E6EFA-EC97-7FBC-2FAE-E5D946D1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1" y="988828"/>
            <a:ext cx="11852029" cy="58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1612-4948-B698-9556-34EE0E04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262"/>
          </a:xfrm>
        </p:spPr>
        <p:txBody>
          <a:bodyPr/>
          <a:lstStyle/>
          <a:p>
            <a:r>
              <a:rPr lang="en-US" dirty="0"/>
              <a:t>System Cost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325110-FB15-2EE9-1F5C-F0D71039C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FCAEE-9554-1D83-2336-B5B18447D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A46AD8-FFB1-4810-1545-B82389D5E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89115"/>
              </p:ext>
            </p:extLst>
          </p:nvPr>
        </p:nvGraphicFramePr>
        <p:xfrm>
          <a:off x="540387" y="1116419"/>
          <a:ext cx="11410608" cy="5227041"/>
        </p:xfrm>
        <a:graphic>
          <a:graphicData uri="http://schemas.openxmlformats.org/drawingml/2006/table">
            <a:tbl>
              <a:tblPr firstRow="1" bandRow="1">
                <a:solidFill>
                  <a:srgbClr val="E1DDF1"/>
                </a:solidFill>
                <a:tableStyleId>{793D81CF-94F2-401A-BA57-92F5A7B2D0C5}</a:tableStyleId>
              </a:tblPr>
              <a:tblGrid>
                <a:gridCol w="5705304">
                  <a:extLst>
                    <a:ext uri="{9D8B030D-6E8A-4147-A177-3AD203B41FA5}">
                      <a16:colId xmlns:a16="http://schemas.microsoft.com/office/drawing/2014/main" val="1726510191"/>
                    </a:ext>
                  </a:extLst>
                </a:gridCol>
                <a:gridCol w="5705304">
                  <a:extLst>
                    <a:ext uri="{9D8B030D-6E8A-4147-A177-3AD203B41FA5}">
                      <a16:colId xmlns:a16="http://schemas.microsoft.com/office/drawing/2014/main" val="3447234688"/>
                    </a:ext>
                  </a:extLst>
                </a:gridCol>
              </a:tblGrid>
              <a:tr h="4359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Description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Amount  ($)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54350"/>
                  </a:ext>
                </a:extLst>
              </a:tr>
              <a:tr h="489098">
                <a:tc>
                  <a:txBody>
                    <a:bodyPr/>
                    <a:lstStyle/>
                    <a:p>
                      <a:r>
                        <a:rPr lang="en-US" sz="2000" dirty="0"/>
                        <a:t>Hardware Related Costs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5,000 (once off cost )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82407888"/>
                  </a:ext>
                </a:extLst>
              </a:tr>
              <a:tr h="531455">
                <a:tc>
                  <a:txBody>
                    <a:bodyPr/>
                    <a:lstStyle/>
                    <a:p>
                      <a:r>
                        <a:rPr lang="en-US" sz="2000" dirty="0"/>
                        <a:t>Virtual Server (Azure)- 2VCPU, 4GB RAM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2,250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66688464"/>
                  </a:ext>
                </a:extLst>
              </a:tr>
              <a:tr h="541876">
                <a:tc>
                  <a:txBody>
                    <a:bodyPr/>
                    <a:lstStyle/>
                    <a:p>
                      <a:r>
                        <a:rPr lang="en-US" sz="2000" dirty="0"/>
                        <a:t>Dedicated Web hosting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1,020 per year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6188310"/>
                  </a:ext>
                </a:extLst>
              </a:tr>
              <a:tr h="489773">
                <a:tc>
                  <a:txBody>
                    <a:bodyPr/>
                    <a:lstStyle/>
                    <a:p>
                      <a:r>
                        <a:rPr lang="en-US" sz="2000" dirty="0"/>
                        <a:t>SSL Certificate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250 per year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6460533"/>
                  </a:ext>
                </a:extLst>
              </a:tr>
              <a:tr h="542143">
                <a:tc>
                  <a:txBody>
                    <a:bodyPr/>
                    <a:lstStyle/>
                    <a:p>
                      <a:r>
                        <a:rPr lang="en-US" sz="2000" dirty="0"/>
                        <a:t>Domain Registration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 per year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6987472"/>
                  </a:ext>
                </a:extLst>
              </a:tr>
              <a:tr h="405350">
                <a:tc>
                  <a:txBody>
                    <a:bodyPr/>
                    <a:lstStyle/>
                    <a:p>
                      <a:r>
                        <a:rPr lang="en-US" sz="2000" dirty="0"/>
                        <a:t>Domain Hosting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150 per year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9186485"/>
                  </a:ext>
                </a:extLst>
              </a:tr>
              <a:tr h="541876">
                <a:tc>
                  <a:txBody>
                    <a:bodyPr/>
                    <a:lstStyle/>
                    <a:p>
                      <a:r>
                        <a:rPr lang="en-US" sz="2000" dirty="0"/>
                        <a:t>EaaS –Business Standard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2,800 per year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30461823"/>
                  </a:ext>
                </a:extLst>
              </a:tr>
              <a:tr h="530699">
                <a:tc>
                  <a:txBody>
                    <a:bodyPr/>
                    <a:lstStyle/>
                    <a:p>
                      <a:r>
                        <a:rPr lang="en-US" sz="2000" dirty="0"/>
                        <a:t>Data Management Staff Costs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1,500 per month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33562232"/>
                  </a:ext>
                </a:extLst>
              </a:tr>
              <a:tr h="718837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 </a:t>
                      </a: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$ 13,020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4972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0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AE4F-CD19-8BCD-9491-06CB1A85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46"/>
            <a:ext cx="10515600" cy="573882"/>
          </a:xfrm>
        </p:spPr>
        <p:txBody>
          <a:bodyPr>
            <a:noAutofit/>
          </a:bodyPr>
          <a:lstStyle/>
          <a:p>
            <a:r>
              <a:rPr lang="en-US" dirty="0"/>
              <a:t>System Access and Control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D2EF6-4FC9-AE10-1470-FA0C5E7A6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EB8D5-A965-7EBB-F8E1-C9BAE4DA97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8850C-398B-291C-6016-FFAB741CA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93582"/>
              </p:ext>
            </p:extLst>
          </p:nvPr>
        </p:nvGraphicFramePr>
        <p:xfrm>
          <a:off x="676276" y="874947"/>
          <a:ext cx="11277600" cy="592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954">
                  <a:extLst>
                    <a:ext uri="{9D8B030D-6E8A-4147-A177-3AD203B41FA5}">
                      <a16:colId xmlns:a16="http://schemas.microsoft.com/office/drawing/2014/main" val="2454127699"/>
                    </a:ext>
                  </a:extLst>
                </a:gridCol>
                <a:gridCol w="1815720">
                  <a:extLst>
                    <a:ext uri="{9D8B030D-6E8A-4147-A177-3AD203B41FA5}">
                      <a16:colId xmlns:a16="http://schemas.microsoft.com/office/drawing/2014/main" val="911204603"/>
                    </a:ext>
                  </a:extLst>
                </a:gridCol>
                <a:gridCol w="6267926">
                  <a:extLst>
                    <a:ext uri="{9D8B030D-6E8A-4147-A177-3AD203B41FA5}">
                      <a16:colId xmlns:a16="http://schemas.microsoft.com/office/drawing/2014/main" val="1055575126"/>
                    </a:ext>
                  </a:extLst>
                </a:gridCol>
              </a:tblGrid>
              <a:tr h="53149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Level of access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Activity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5185707"/>
                  </a:ext>
                </a:extLst>
              </a:tr>
              <a:tr h="1730825">
                <a:tc>
                  <a:txBody>
                    <a:bodyPr/>
                    <a:lstStyle/>
                    <a:p>
                      <a:r>
                        <a:rPr lang="en-US" b="1" dirty="0"/>
                        <a:t>Provincial Biomedical Scientist (PBS)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Registration of testing sites / HIV RT Testers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Edit testing sites / HIV RT Testers details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Indicate activity status of sites prior to PT run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Entry of PT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Download PT results for sharing with participating sites/testers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Monitor response rates of province during PT run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Initiate requests for creation of account for users in the province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656004"/>
                  </a:ext>
                </a:extLst>
              </a:tr>
              <a:tr h="1730825">
                <a:tc>
                  <a:txBody>
                    <a:bodyPr/>
                    <a:lstStyle/>
                    <a:p>
                      <a:r>
                        <a:rPr lang="en-US" b="1" dirty="0"/>
                        <a:t>RTCQI Focal Point Person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Provincial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Registration of testing sites / HIV RT Testers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Edit testing sites / HIV RT Testers details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Indicate activity status of sites prior to PT run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Entry of PT results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Download PT results for sharing with participating sites/testers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Monitor response rates of province during PT run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Initiate requests for creation of account for users in the province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285457"/>
                  </a:ext>
                </a:extLst>
              </a:tr>
              <a:tr h="1730825">
                <a:tc>
                  <a:txBody>
                    <a:bodyPr/>
                    <a:lstStyle/>
                    <a:p>
                      <a:r>
                        <a:rPr lang="en-US" b="1" dirty="0"/>
                        <a:t>District Laboratory Coordinators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Registration of testing sites / HIV RT Testers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Edit testing sites / HIV RT Testers details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Indicate activity status of sites prior to PT run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Entry of PT results/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Download PT results for sharing with participating sites/testers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Monitor response rates of province during PT run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Initiate requests for creation of account for users in the province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243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35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5BA3-8E2D-A865-1C6E-A4182BE8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95743"/>
          </a:xfrm>
        </p:spPr>
        <p:txBody>
          <a:bodyPr>
            <a:normAutofit/>
          </a:bodyPr>
          <a:lstStyle/>
          <a:p>
            <a:r>
              <a:rPr lang="en-US" dirty="0"/>
              <a:t>PT Portal Data Usage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1B0FF-EAB1-CBBE-313A-B4F87CE8E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069" y="1007434"/>
            <a:ext cx="11057861" cy="527374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900" b="1" dirty="0">
                <a:latin typeface="Helvetica Neue" panose="020B0604020202020204" charset="0"/>
              </a:rPr>
              <a:t>National Level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Track sites participation in the national HIV EQA PT scheme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Track performance of sites participating in the </a:t>
            </a:r>
            <a:r>
              <a:rPr lang="de-DE" sz="4900" dirty="0">
                <a:latin typeface="Helvetica Neue" panose="020B0604020202020204" charset="0"/>
              </a:rPr>
              <a:t>national HIV EQA PT scheme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4900" dirty="0">
                <a:latin typeface="Helvetica Neue" panose="020B0604020202020204" charset="0"/>
              </a:rPr>
              <a:t>Track testing activities – active/Inactive sites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Inform decision on areas to focus on for improved performance – training testers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Plan for PT consumables and related supplies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Review impact of inputs to results obtained – sites performance – tester training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4900" dirty="0">
              <a:latin typeface="Helvetica Neue" panose="020B060402020202020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900" b="1" dirty="0">
                <a:latin typeface="Helvetica Neue" panose="020B0604020202020204" charset="0"/>
              </a:rPr>
              <a:t>Provincial Level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Target support efforts – Training/Mentorship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Determine facilities that need trainings/TSS </a:t>
            </a:r>
          </a:p>
          <a:p>
            <a:pPr marL="5715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900" dirty="0">
              <a:latin typeface="Helvetica Neue" panose="020B060402020202020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900" b="1" dirty="0">
                <a:latin typeface="Helvetica Neue" panose="020B0604020202020204" charset="0"/>
              </a:rPr>
              <a:t> District level &amp; Facility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Focus support on failing sites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Develop mechanism to improve participation in given PT cycles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Implement improvement activities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900" dirty="0">
                <a:latin typeface="Helvetica Neue" panose="020B0604020202020204" charset="0"/>
              </a:rPr>
              <a:t>Motivate of testing staff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42705-A9AB-3602-EBF8-81499B2F6A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8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1B0FF-EAB1-CBBE-313A-B4F87CE8E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1339702"/>
            <a:ext cx="11057861" cy="5273749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4900" dirty="0">
              <a:latin typeface="Helvetica Neue" panose="020B060402020202020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42705-A9AB-3602-EBF8-81499B2F6A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0D4D29-40DD-6C14-2E04-7FB4DC126909}"/>
              </a:ext>
            </a:extLst>
          </p:cNvPr>
          <p:cNvSpPr/>
          <p:nvPr/>
        </p:nvSpPr>
        <p:spPr>
          <a:xfrm>
            <a:off x="1073888" y="1499190"/>
            <a:ext cx="5022112" cy="670071"/>
          </a:xfrm>
          <a:prstGeom prst="roundRect">
            <a:avLst/>
          </a:prstGeom>
          <a:solidFill>
            <a:srgbClr val="A2E6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Network challenges – makes portal inaccessible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05B365-2B2F-FD00-D1BC-9C44EDE2FBB8}"/>
              </a:ext>
            </a:extLst>
          </p:cNvPr>
          <p:cNvSpPr/>
          <p:nvPr/>
        </p:nvSpPr>
        <p:spPr>
          <a:xfrm>
            <a:off x="1073888" y="2760035"/>
            <a:ext cx="5022112" cy="606056"/>
          </a:xfrm>
          <a:prstGeom prst="roundRect">
            <a:avLst/>
          </a:prstGeom>
          <a:solidFill>
            <a:srgbClr val="A2E6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Web host - not adapted to our type of clientele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08CE55-5C51-F9FF-80C5-C8EB6D55C391}"/>
              </a:ext>
            </a:extLst>
          </p:cNvPr>
          <p:cNvSpPr/>
          <p:nvPr/>
        </p:nvSpPr>
        <p:spPr>
          <a:xfrm>
            <a:off x="1036674" y="3893573"/>
            <a:ext cx="5059326" cy="606056"/>
          </a:xfrm>
          <a:prstGeom prst="roundRect">
            <a:avLst/>
          </a:prstGeom>
          <a:solidFill>
            <a:srgbClr val="A2E6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Change in implementing partners -  staff attrition – constantly update system users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353179-1627-9512-EB3A-5373D40C49FF}"/>
              </a:ext>
            </a:extLst>
          </p:cNvPr>
          <p:cNvSpPr/>
          <p:nvPr/>
        </p:nvSpPr>
        <p:spPr>
          <a:xfrm>
            <a:off x="1036674" y="5030915"/>
            <a:ext cx="5252484" cy="606056"/>
          </a:xfrm>
          <a:prstGeom prst="roundRect">
            <a:avLst/>
          </a:prstGeom>
          <a:solidFill>
            <a:srgbClr val="A2E6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>
              <a:buFont typeface="Wingdings" panose="05000000000000000000" pitchFamily="2" charset="2"/>
              <a:buChar char="v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Helvetica Neue" panose="020B0604020202020204"/>
              </a:rPr>
              <a:t>Change in implementing partners /staff attrition – constantly update HIV RT testers</a:t>
            </a:r>
            <a:endParaRPr lang="en-US" sz="1800" dirty="0">
              <a:latin typeface="Helvetica Neue" panose="020B0604020202020204" charset="0"/>
            </a:endParaRPr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1B3F2E4D-83A7-DB49-3A60-A55DC00AD7EC}"/>
              </a:ext>
            </a:extLst>
          </p:cNvPr>
          <p:cNvSpPr/>
          <p:nvPr/>
        </p:nvSpPr>
        <p:spPr>
          <a:xfrm>
            <a:off x="712381" y="1479798"/>
            <a:ext cx="723014" cy="698058"/>
          </a:xfrm>
          <a:prstGeom prst="noSmoking">
            <a:avLst/>
          </a:prstGeom>
          <a:solidFill>
            <a:srgbClr val="A2E6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21FB61DA-055D-EC22-C9FC-94C145EC8F72}"/>
              </a:ext>
            </a:extLst>
          </p:cNvPr>
          <p:cNvSpPr/>
          <p:nvPr/>
        </p:nvSpPr>
        <p:spPr>
          <a:xfrm>
            <a:off x="712381" y="2663785"/>
            <a:ext cx="723014" cy="698058"/>
          </a:xfrm>
          <a:prstGeom prst="noSmoking">
            <a:avLst/>
          </a:prstGeom>
          <a:solidFill>
            <a:srgbClr val="A2E6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3DD708BB-6C99-8364-4B83-557B63B04FAE}"/>
              </a:ext>
            </a:extLst>
          </p:cNvPr>
          <p:cNvSpPr/>
          <p:nvPr/>
        </p:nvSpPr>
        <p:spPr>
          <a:xfrm>
            <a:off x="712381" y="3844270"/>
            <a:ext cx="723014" cy="698058"/>
          </a:xfrm>
          <a:prstGeom prst="noSmoking">
            <a:avLst/>
          </a:prstGeom>
          <a:solidFill>
            <a:srgbClr val="A2E6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32B4F5F2-8A57-940D-AC9E-3E92EA23B9CC}"/>
              </a:ext>
            </a:extLst>
          </p:cNvPr>
          <p:cNvSpPr/>
          <p:nvPr/>
        </p:nvSpPr>
        <p:spPr>
          <a:xfrm>
            <a:off x="675167" y="5029173"/>
            <a:ext cx="723014" cy="698058"/>
          </a:xfrm>
          <a:prstGeom prst="noSmoking">
            <a:avLst/>
          </a:prstGeom>
          <a:solidFill>
            <a:srgbClr val="A2E6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A6A773-E3E4-687E-51F3-64CD111288DF}"/>
              </a:ext>
            </a:extLst>
          </p:cNvPr>
          <p:cNvSpPr/>
          <p:nvPr/>
        </p:nvSpPr>
        <p:spPr>
          <a:xfrm>
            <a:off x="6640032" y="1499190"/>
            <a:ext cx="5022112" cy="678666"/>
          </a:xfrm>
          <a:prstGeom prst="roundRect">
            <a:avLst/>
          </a:prstGeom>
          <a:solidFill>
            <a:srgbClr val="E1DD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Engage more reliable service provider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E48249-F96C-7FC6-BCC0-A931C19D3A96}"/>
              </a:ext>
            </a:extLst>
          </p:cNvPr>
          <p:cNvSpPr/>
          <p:nvPr/>
        </p:nvSpPr>
        <p:spPr>
          <a:xfrm>
            <a:off x="6725093" y="3789597"/>
            <a:ext cx="5022112" cy="606056"/>
          </a:xfrm>
          <a:prstGeom prst="roundRect">
            <a:avLst/>
          </a:prstGeom>
          <a:solidFill>
            <a:srgbClr val="E1DD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Conduct regular HIV RT tester verification exercises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144C498-6982-FE36-F2B4-37543390E90C}"/>
              </a:ext>
            </a:extLst>
          </p:cNvPr>
          <p:cNvSpPr txBox="1">
            <a:spLocks/>
          </p:cNvSpPr>
          <p:nvPr/>
        </p:nvSpPr>
        <p:spPr>
          <a:xfrm>
            <a:off x="838200" y="363222"/>
            <a:ext cx="5158563" cy="95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Helvetica Neue" panose="020B0604020202020204"/>
              <a:buNone/>
              <a:defRPr sz="4400" b="1" i="0" u="none" strike="noStrike" cap="none">
                <a:solidFill>
                  <a:srgbClr val="3F3F3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dirty="0"/>
              <a:t>Challenges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634F03F-76DD-2D9C-A8FA-D42617F752B5}"/>
              </a:ext>
            </a:extLst>
          </p:cNvPr>
          <p:cNvSpPr txBox="1">
            <a:spLocks/>
          </p:cNvSpPr>
          <p:nvPr/>
        </p:nvSpPr>
        <p:spPr>
          <a:xfrm>
            <a:off x="6640032" y="361480"/>
            <a:ext cx="4334726" cy="93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Helvetica Neue" panose="020B0604020202020204"/>
              <a:buNone/>
              <a:defRPr sz="3200" b="1" i="0" u="none" strike="noStrike" cap="none">
                <a:solidFill>
                  <a:srgbClr val="3F3F3F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100" dirty="0"/>
              <a:t>Recommendations</a:t>
            </a:r>
            <a:r>
              <a:rPr lang="en-US" dirty="0"/>
              <a:t>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B95D10-E507-9029-A790-2ECFA3490298}"/>
              </a:ext>
            </a:extLst>
          </p:cNvPr>
          <p:cNvSpPr/>
          <p:nvPr/>
        </p:nvSpPr>
        <p:spPr>
          <a:xfrm>
            <a:off x="6725093" y="5029173"/>
            <a:ext cx="5022112" cy="606056"/>
          </a:xfrm>
          <a:prstGeom prst="roundRect">
            <a:avLst/>
          </a:prstGeom>
          <a:solidFill>
            <a:srgbClr val="E1DDF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Register more consistent staff – Frequent orientations on system use </a:t>
            </a:r>
          </a:p>
        </p:txBody>
      </p:sp>
    </p:spTree>
    <p:extLst>
      <p:ext uri="{BB962C8B-B14F-4D97-AF65-F5344CB8AC3E}">
        <p14:creationId xmlns:p14="http://schemas.microsoft.com/office/powerpoint/2010/main" val="55135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5" y="1402724"/>
            <a:ext cx="11345777" cy="54552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Quality Assurance (QA) programs assess the quality of testing and ensure accuracy and reliability of test results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Zambia established the National HIV External Quality Assurance Program (ZANQAP) in 2009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ZANQAP adopted Proficiency Testing (PT) and Site Supervisory Visits (SSVs) as the two (2) main EQA approaches 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Launched RTCQI program in 2016 - Piloted in 4 of the 10 provinces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RTCQI scaled up to all 10 Provinces in 2018 – 2020 </a:t>
            </a:r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3</a:t>
            </a:fld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 Neue" panose="020B0604020202020204"/>
              <a:sym typeface="Helvetica Neu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09359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599"/>
            <a:ext cx="10515600" cy="5349875"/>
          </a:xfrm>
        </p:spPr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2400" dirty="0"/>
              <a:t>Various improvements to the system </a:t>
            </a:r>
            <a:r>
              <a:rPr lang="en-US" sz="2400" dirty="0" smtClean="0"/>
              <a:t>– including</a:t>
            </a:r>
            <a:r>
              <a:rPr lang="en-US" sz="2400" dirty="0"/>
              <a:t>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Ensure individual HIV RT tester accounts in preparation for tester-based PT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Access to facility mangers to download PT reports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information of areas where testers perform poorly during the assessment with directly observed checklist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Support HIV RT tester failing certification and needing recertification </a:t>
            </a:r>
          </a:p>
          <a:p>
            <a:pPr lvl="1">
              <a:lnSpc>
                <a:spcPct val="150000"/>
              </a:lnSpc>
              <a:buFont typeface="Helvetica Neue" panose="020B0604020202020204" charset="0"/>
              <a:buChar char="*"/>
            </a:pPr>
            <a:endParaRPr lang="en-US" sz="2300" dirty="0"/>
          </a:p>
          <a:p>
            <a:pPr lvl="1">
              <a:lnSpc>
                <a:spcPct val="150000"/>
              </a:lnSpc>
              <a:buFont typeface="Helvetica Neue" panose="020B0604020202020204" charset="0"/>
              <a:buChar char="*"/>
            </a:pPr>
            <a:endParaRPr lang="en-US" sz="2300" dirty="0"/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pPr marL="571500" lvl="1" indent="0">
              <a:buNone/>
            </a:pPr>
            <a:endParaRPr lang="en-US" dirty="0"/>
          </a:p>
          <a:p>
            <a:pPr marL="5715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30</a:t>
            </a:fld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 Neue" panose="020B0604020202020204"/>
              <a:sym typeface="Helvetica Neue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6984308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128"/>
          </a:xfrm>
        </p:spPr>
        <p:txBody>
          <a:bodyPr/>
          <a:lstStyle/>
          <a:p>
            <a:r>
              <a:rPr lang="en-US" sz="4000" dirty="0" smtClean="0"/>
              <a:t>Acknowledgements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516" y="1094874"/>
            <a:ext cx="10776284" cy="5626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PLSU – </a:t>
            </a:r>
            <a:r>
              <a:rPr lang="en-US" dirty="0" err="1" smtClean="0">
                <a:latin typeface="Trebuchet MS" panose="020B0603020202020204" pitchFamily="34" charset="0"/>
              </a:rPr>
              <a:t>MoH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CDC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USAID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DOD 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Implementing Partners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CIDRZ </a:t>
            </a:r>
          </a:p>
          <a:p>
            <a:pPr lvl="1"/>
            <a:r>
              <a:rPr lang="en-US" dirty="0">
                <a:latin typeface="Trebuchet MS" panose="020B0603020202020204" pitchFamily="34" charset="0"/>
              </a:rPr>
              <a:t>CHAZ </a:t>
            </a:r>
            <a:endParaRPr lang="en-US" dirty="0" smtClean="0">
              <a:latin typeface="Trebuchet MS" panose="020B0603020202020204" pitchFamily="34" charset="0"/>
            </a:endParaRP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CHAI 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Action HIV </a:t>
            </a:r>
            <a:endParaRPr lang="en-US" dirty="0">
              <a:latin typeface="Trebuchet MS" panose="020B0603020202020204" pitchFamily="34" charset="0"/>
            </a:endParaRP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PHOs - </a:t>
            </a:r>
            <a:r>
              <a:rPr lang="en-US" dirty="0" err="1" smtClean="0">
                <a:latin typeface="Trebuchet MS" panose="020B0603020202020204" pitchFamily="34" charset="0"/>
              </a:rPr>
              <a:t>CoAg</a:t>
            </a:r>
            <a:endParaRPr lang="en-US" dirty="0" smtClean="0">
              <a:latin typeface="Trebuchet MS" panose="020B0603020202020204" pitchFamily="34" charset="0"/>
            </a:endParaRP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ZIH 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RTCZ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ZAM-Health </a:t>
            </a:r>
          </a:p>
          <a:p>
            <a:pPr lvl="1"/>
            <a:r>
              <a:rPr lang="en-US" dirty="0" smtClean="0">
                <a:latin typeface="Trebuchet MS" panose="020B0603020202020204" pitchFamily="34" charset="0"/>
              </a:rPr>
              <a:t>Check Up I &amp;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0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683"/>
            <a:ext cx="10515600" cy="1325563"/>
          </a:xfrm>
        </p:spPr>
        <p:txBody>
          <a:bodyPr/>
          <a:lstStyle/>
          <a:p>
            <a:r>
              <a:rPr lang="en-US" dirty="0"/>
              <a:t>Transition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4</a:t>
            </a:fld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 Neue" panose="020B0604020202020204"/>
              <a:sym typeface="Helvetica Neue" panose="020B060402020202020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4801F17-C468-FA37-2466-A043767A84A9}"/>
              </a:ext>
            </a:extLst>
          </p:cNvPr>
          <p:cNvSpPr/>
          <p:nvPr/>
        </p:nvSpPr>
        <p:spPr>
          <a:xfrm>
            <a:off x="1881145" y="1199147"/>
            <a:ext cx="2987794" cy="1539432"/>
          </a:xfrm>
          <a:prstGeom prst="rightArrow">
            <a:avLst>
              <a:gd name="adj1" fmla="val 50000"/>
              <a:gd name="adj2" fmla="val 524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550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Testing Sites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B12CD9-176C-601E-8221-AEE27DFB0BE4}"/>
              </a:ext>
            </a:extLst>
          </p:cNvPr>
          <p:cNvSpPr/>
          <p:nvPr/>
        </p:nvSpPr>
        <p:spPr>
          <a:xfrm>
            <a:off x="1013729" y="1308225"/>
            <a:ext cx="1408814" cy="132556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PT 001</a:t>
            </a:r>
          </a:p>
          <a:p>
            <a:pPr algn="ctr"/>
            <a:r>
              <a:rPr lang="en-US" sz="1900" b="1" dirty="0">
                <a:solidFill>
                  <a:schemeClr val="tx1"/>
                </a:solidFill>
              </a:rPr>
              <a:t>2009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6912BBB-CFEF-CC3E-20FB-6B0E606D7EB3}"/>
              </a:ext>
            </a:extLst>
          </p:cNvPr>
          <p:cNvSpPr/>
          <p:nvPr/>
        </p:nvSpPr>
        <p:spPr>
          <a:xfrm>
            <a:off x="2439054" y="2659283"/>
            <a:ext cx="3480533" cy="1539431"/>
          </a:xfrm>
          <a:prstGeom prst="rightArrow">
            <a:avLst>
              <a:gd name="adj1" fmla="val 50000"/>
              <a:gd name="adj2" fmla="val 52406"/>
            </a:avLst>
          </a:prstGeom>
          <a:solidFill>
            <a:srgbClr val="E1DDF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1,196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Testing Sites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737EF1-3CDF-47A3-710D-3860BD88FFD8}"/>
              </a:ext>
            </a:extLst>
          </p:cNvPr>
          <p:cNvSpPr/>
          <p:nvPr/>
        </p:nvSpPr>
        <p:spPr>
          <a:xfrm>
            <a:off x="1881963" y="2757904"/>
            <a:ext cx="1392864" cy="1358222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PT 009</a:t>
            </a:r>
          </a:p>
          <a:p>
            <a:pPr algn="ctr"/>
            <a:r>
              <a:rPr lang="en-US" sz="1900" b="1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27CC875-A384-0881-6C39-35E8889ADB4A}"/>
              </a:ext>
            </a:extLst>
          </p:cNvPr>
          <p:cNvSpPr/>
          <p:nvPr/>
        </p:nvSpPr>
        <p:spPr>
          <a:xfrm>
            <a:off x="4320843" y="5497228"/>
            <a:ext cx="2987794" cy="1321485"/>
          </a:xfrm>
          <a:prstGeom prst="rightArrow">
            <a:avLst>
              <a:gd name="adj1" fmla="val 50000"/>
              <a:gd name="adj2" fmla="val 52406"/>
            </a:avLst>
          </a:prstGeom>
          <a:solidFill>
            <a:srgbClr val="FAD4E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3,667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Testing Sites 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C749C8-80BE-F722-D233-5B717145C3B2}"/>
              </a:ext>
            </a:extLst>
          </p:cNvPr>
          <p:cNvSpPr/>
          <p:nvPr/>
        </p:nvSpPr>
        <p:spPr>
          <a:xfrm>
            <a:off x="3474551" y="5440839"/>
            <a:ext cx="1408814" cy="1325563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PT 019</a:t>
            </a:r>
          </a:p>
          <a:p>
            <a:pPr algn="ctr"/>
            <a:r>
              <a:rPr lang="en-US" sz="1900" b="1" dirty="0">
                <a:solidFill>
                  <a:schemeClr val="tx1"/>
                </a:solidFill>
              </a:rPr>
              <a:t>2023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05787A2-7A01-5930-D0B4-C095B5C1EABD}"/>
              </a:ext>
            </a:extLst>
          </p:cNvPr>
          <p:cNvSpPr/>
          <p:nvPr/>
        </p:nvSpPr>
        <p:spPr>
          <a:xfrm>
            <a:off x="3543015" y="4037093"/>
            <a:ext cx="3287962" cy="1512682"/>
          </a:xfrm>
          <a:prstGeom prst="rightArrow">
            <a:avLst>
              <a:gd name="adj1" fmla="val 50000"/>
              <a:gd name="adj2" fmla="val 5240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1,504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Testing Sites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927698-37BA-8534-F261-477CE020F64C}"/>
              </a:ext>
            </a:extLst>
          </p:cNvPr>
          <p:cNvSpPr/>
          <p:nvPr/>
        </p:nvSpPr>
        <p:spPr>
          <a:xfrm>
            <a:off x="2770144" y="4064989"/>
            <a:ext cx="1408814" cy="13255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</a:rPr>
              <a:t>PT 012 </a:t>
            </a:r>
          </a:p>
          <a:p>
            <a:pPr algn="ctr"/>
            <a:r>
              <a:rPr lang="en-US" sz="1900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887516-ECB0-CB94-5318-FF22FFF348BB}"/>
              </a:ext>
            </a:extLst>
          </p:cNvPr>
          <p:cNvSpPr/>
          <p:nvPr/>
        </p:nvSpPr>
        <p:spPr>
          <a:xfrm>
            <a:off x="5015759" y="1358674"/>
            <a:ext cx="6658789" cy="11410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Established the National HIV External Quality Assurance Program (ZANQAP) in 2009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949CD15-AC93-17E0-43E5-BA0352C90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8828" y="2817294"/>
            <a:ext cx="5823944" cy="1141084"/>
          </a:xfrm>
          <a:prstGeom prst="roundRect">
            <a:avLst/>
          </a:prstGeom>
          <a:solidFill>
            <a:srgbClr val="E1DDF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Launched the RTCQI Initiative – Piloted in four (4) of the total  10 provinces 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AA872AD1-2B82-A3B6-42EB-AACC3105AFAF}"/>
              </a:ext>
            </a:extLst>
          </p:cNvPr>
          <p:cNvSpPr txBox="1">
            <a:spLocks/>
          </p:cNvSpPr>
          <p:nvPr/>
        </p:nvSpPr>
        <p:spPr>
          <a:xfrm>
            <a:off x="6948456" y="4197185"/>
            <a:ext cx="5087600" cy="1141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 algn="ctr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Scaled up the RTCQI initiative – All the  ten (10) provinces of Zambia  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D65D9006-B330-E122-0AB0-A16323A5F4EF}"/>
              </a:ext>
            </a:extLst>
          </p:cNvPr>
          <p:cNvSpPr txBox="1">
            <a:spLocks/>
          </p:cNvSpPr>
          <p:nvPr/>
        </p:nvSpPr>
        <p:spPr>
          <a:xfrm>
            <a:off x="7444402" y="5587428"/>
            <a:ext cx="4591654" cy="1141084"/>
          </a:xfrm>
          <a:prstGeom prst="roundRect">
            <a:avLst/>
          </a:prstGeom>
          <a:solidFill>
            <a:srgbClr val="FAD4E5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rtlCol="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Increase sites participating in the HIV PT – Number of  sites at most recent PT run – 2023 </a:t>
            </a:r>
          </a:p>
        </p:txBody>
      </p:sp>
    </p:spTree>
    <p:extLst>
      <p:ext uri="{BB962C8B-B14F-4D97-AF65-F5344CB8AC3E}">
        <p14:creationId xmlns:p14="http://schemas.microsoft.com/office/powerpoint/2010/main" val="1519914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 dirty="0">
                <a:latin typeface="Helvetica" pitchFamily="2" charset="0"/>
              </a:rPr>
              <a:t>Overview of the Proficiency Testing (PT) Program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22A1A9-59F5-2832-F22D-21FE039FE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5</a:t>
            </a:fld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 Neue" panose="020B0604020202020204"/>
              <a:sym typeface="Helvetica Neue" panose="020B060402020202020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511742"/>
              </p:ext>
            </p:extLst>
          </p:nvPr>
        </p:nvGraphicFramePr>
        <p:xfrm>
          <a:off x="576257" y="1452363"/>
          <a:ext cx="11364105" cy="526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957">
                  <a:extLst>
                    <a:ext uri="{9D8B030D-6E8A-4147-A177-3AD203B41FA5}">
                      <a16:colId xmlns:a16="http://schemas.microsoft.com/office/drawing/2014/main" val="3596694854"/>
                    </a:ext>
                  </a:extLst>
                </a:gridCol>
                <a:gridCol w="3379679">
                  <a:extLst>
                    <a:ext uri="{9D8B030D-6E8A-4147-A177-3AD203B41FA5}">
                      <a16:colId xmlns:a16="http://schemas.microsoft.com/office/drawing/2014/main" val="2730156971"/>
                    </a:ext>
                  </a:extLst>
                </a:gridCol>
                <a:gridCol w="5094469">
                  <a:extLst>
                    <a:ext uri="{9D8B030D-6E8A-4147-A177-3AD203B41FA5}">
                      <a16:colId xmlns:a16="http://schemas.microsoft.com/office/drawing/2014/main" val="64823067"/>
                    </a:ext>
                  </a:extLst>
                </a:gridCol>
              </a:tblGrid>
              <a:tr h="214158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Description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Details 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30900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Type of Proficiency Testing 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Hybrid  PT 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Facility - Based PT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Testers - Based PT 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Facility Based PT – 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3,667 Testing Sites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Tester Based PT – 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440 HIV RT Testers  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64209"/>
                  </a:ext>
                </a:extLst>
              </a:tr>
              <a:tr h="481149">
                <a:tc>
                  <a:txBody>
                    <a:bodyPr/>
                    <a:lstStyle/>
                    <a:p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Number of PT Cycles per Year 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 PT Cycles 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per year 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Currently at PT 019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Preparing for PT 020 – Phased scale up of tester-based PT 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25523"/>
                  </a:ext>
                </a:extLst>
              </a:tr>
              <a:tr h="505899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Period – Running  PT Cycle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Cycle runs – Month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Opens – 1</a:t>
                      </a:r>
                      <a:r>
                        <a:rPr lang="en-US" sz="1600" cap="none" spc="0" baseline="300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st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of the month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Closes – Last day of the month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en-US" sz="1600" cap="none" spc="0" baseline="300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st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Cycle – May 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1600" cap="none" spc="0" baseline="300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nd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Cycle – October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endParaRPr lang="en-US" sz="1600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28315"/>
                  </a:ext>
                </a:extLst>
              </a:tr>
              <a:tr h="493294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Tests in  PT Program 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HIV PT – PT 019</a:t>
                      </a:r>
                    </a:p>
                    <a:p>
                      <a:pPr marL="285750" indent="-28575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Recency HIV PT – RPT 006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Merging of the HIV and Recency PT for PT 021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HIV PT – Recency PT 008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1846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Administrating Body 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National Reference Laboratory (NRL)  - University teaching hospital</a:t>
                      </a: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Located in an ISO 15189 accredited facility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Enrolled in National QMS for ISO 17034</a:t>
                      </a:r>
                      <a:endParaRPr lang="en-US" sz="1600" b="1" cap="none" spc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53104" marR="75863" marT="15172" marB="11379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9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BCD2-DFFB-3E79-2AA7-5CC652AE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PT program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2F60-E4BF-0C75-2A47-7ECDEE4B3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445B1-7A24-5BEC-1112-0EC8164A7F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group of colorful triangles with text&#10;&#10;Description automatically generated with medium confidence">
            <a:extLst>
              <a:ext uri="{FF2B5EF4-FFF2-40B4-BE49-F238E27FC236}">
                <a16:creationId xmlns:a16="http://schemas.microsoft.com/office/drawing/2014/main" id="{1F8460F4-7E51-143A-F596-C3A9E466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3" y="1386573"/>
            <a:ext cx="10825717" cy="53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6873-071E-2233-345C-C6619C52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6" y="231941"/>
            <a:ext cx="10844464" cy="729749"/>
          </a:xfrm>
        </p:spPr>
        <p:txBody>
          <a:bodyPr>
            <a:normAutofit/>
          </a:bodyPr>
          <a:lstStyle/>
          <a:p>
            <a:r>
              <a:rPr lang="en-US" dirty="0"/>
              <a:t>Pass Rate Target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74830-C024-609D-158C-FF29C6B1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832" y="1065174"/>
            <a:ext cx="6682629" cy="48784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E6454-09AF-A99E-01DC-733F4E44B9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Bubble sheet test paper and pencil">
            <a:extLst>
              <a:ext uri="{FF2B5EF4-FFF2-40B4-BE49-F238E27FC236}">
                <a16:creationId xmlns:a16="http://schemas.microsoft.com/office/drawing/2014/main" id="{2E9404F4-528E-FE75-48BA-49D5EB062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77"/>
          <a:stretch/>
        </p:blipFill>
        <p:spPr>
          <a:xfrm>
            <a:off x="457199" y="1147178"/>
            <a:ext cx="4812633" cy="571082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4F3408-8262-F296-3194-67BA6E65B938}"/>
              </a:ext>
            </a:extLst>
          </p:cNvPr>
          <p:cNvSpPr/>
          <p:nvPr/>
        </p:nvSpPr>
        <p:spPr>
          <a:xfrm>
            <a:off x="5269833" y="5943601"/>
            <a:ext cx="6922168" cy="85060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National PT Pass Rate Target </a:t>
            </a:r>
            <a:r>
              <a:rPr lang="en-US" sz="1900" dirty="0">
                <a:solidFill>
                  <a:srgbClr val="000000"/>
                </a:solidFill>
                <a:latin typeface="Helvetica Neue" panose="020B0604020202020204"/>
                <a:sym typeface="Helvetica Neue" panose="020B0604020202020204"/>
              </a:rPr>
              <a:t>is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/>
                <a:sym typeface="Helvetica Neue" panose="020B0604020202020204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37115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898E1-4C79-CE39-0646-4A0BAFF5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32"/>
            <a:ext cx="9829800" cy="735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PT Performance Monitoring </a:t>
            </a:r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2488D-3546-B11A-80F6-3A7B4F5A438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88FDC-EDB0-B3F8-28BA-E90FEAD6B09B}"/>
              </a:ext>
            </a:extLst>
          </p:cNvPr>
          <p:cNvSpPr>
            <a:spLocks/>
          </p:cNvSpPr>
          <p:nvPr/>
        </p:nvSpPr>
        <p:spPr>
          <a:xfrm>
            <a:off x="7658942" y="5859646"/>
            <a:ext cx="1876366" cy="2497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sz="95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42D3B-2A7B-783D-EE53-43064F2AD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2" y="730868"/>
            <a:ext cx="11722768" cy="61271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3DCBB61-104D-848A-8E09-D8A26DCE0187}"/>
              </a:ext>
            </a:extLst>
          </p:cNvPr>
          <p:cNvSpPr/>
          <p:nvPr/>
        </p:nvSpPr>
        <p:spPr>
          <a:xfrm>
            <a:off x="10429612" y="2343059"/>
            <a:ext cx="1172887" cy="671561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rPr>
              <a:t>77%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271993-CCBA-4F82-C915-29B3C6E2B292}"/>
              </a:ext>
            </a:extLst>
          </p:cNvPr>
          <p:cNvSpPr/>
          <p:nvPr/>
        </p:nvSpPr>
        <p:spPr>
          <a:xfrm>
            <a:off x="10429612" y="3956200"/>
            <a:ext cx="1172888" cy="763412"/>
          </a:xfrm>
          <a:prstGeom prst="ellipse">
            <a:avLst/>
          </a:prstGeom>
          <a:solidFill>
            <a:srgbClr val="66FF99">
              <a:alpha val="32157"/>
            </a:srgbClr>
          </a:solidFill>
          <a:ln>
            <a:solidFill>
              <a:srgbClr val="C0C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rPr>
              <a:t>99.5%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4F13F5-6B4A-C6D1-ADEF-99FCCADF20C3}"/>
              </a:ext>
            </a:extLst>
          </p:cNvPr>
          <p:cNvSpPr/>
          <p:nvPr/>
        </p:nvSpPr>
        <p:spPr>
          <a:xfrm>
            <a:off x="10501074" y="5847881"/>
            <a:ext cx="1221694" cy="709330"/>
          </a:xfrm>
          <a:prstGeom prst="ellipse">
            <a:avLst/>
          </a:prstGeom>
          <a:solidFill>
            <a:schemeClr val="accent4">
              <a:lumMod val="20000"/>
              <a:lumOff val="80000"/>
              <a:alpha val="32157"/>
            </a:schemeClr>
          </a:solidFill>
          <a:ln>
            <a:solidFill>
              <a:srgbClr val="C0C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29703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6873-071E-2233-345C-C6619C52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36" y="231941"/>
            <a:ext cx="10844464" cy="11301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PT Performance Monitoring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E6454-09AF-A99E-01DC-733F4E44B9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75BAE-A9D4-4A98-338C-41828FFB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" y="1"/>
            <a:ext cx="11983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22070</TotalTime>
  <Words>1426</Words>
  <Application>Microsoft Office PowerPoint</Application>
  <PresentationFormat>Widescreen</PresentationFormat>
  <Paragraphs>287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Georgia</vt:lpstr>
      <vt:lpstr>Amasis MT Pro</vt:lpstr>
      <vt:lpstr>Arial</vt:lpstr>
      <vt:lpstr>Helvetica</vt:lpstr>
      <vt:lpstr>Helvetica Neue</vt:lpstr>
      <vt:lpstr>Trebuchet MS</vt:lpstr>
      <vt:lpstr>Calibri</vt:lpstr>
      <vt:lpstr>Wingdings</vt:lpstr>
      <vt:lpstr>Office Theme</vt:lpstr>
      <vt:lpstr>  Overview of Zambian PT Program   Management and Use of  the PT Data Portal (electronic tool) </vt:lpstr>
      <vt:lpstr>Overview </vt:lpstr>
      <vt:lpstr>Introduction  </vt:lpstr>
      <vt:lpstr>Transition   </vt:lpstr>
      <vt:lpstr>Overview of the Proficiency Testing (PT) Program </vt:lpstr>
      <vt:lpstr>Organization of the PT program </vt:lpstr>
      <vt:lpstr>Pass Rate Target </vt:lpstr>
      <vt:lpstr>PT Performance Monitoring </vt:lpstr>
      <vt:lpstr>PT Performance Monitoring </vt:lpstr>
      <vt:lpstr>PowerPoint Presentation</vt:lpstr>
      <vt:lpstr>PowerPoint Presentation</vt:lpstr>
      <vt:lpstr>Best Practices </vt:lpstr>
      <vt:lpstr>Challenges </vt:lpstr>
      <vt:lpstr>Use and management of RTCQI Data Portal (e-tool)</vt:lpstr>
      <vt:lpstr>PT Electronic System – Data Portal   </vt:lpstr>
      <vt:lpstr>PT Electronic System – Data Portal </vt:lpstr>
      <vt:lpstr>RTCQI Data Portal Information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Tester Module – RTCQI Data Portal </vt:lpstr>
      <vt:lpstr>HIV Tester Module – RTCQI Data Portal </vt:lpstr>
      <vt:lpstr>Summary Statistics </vt:lpstr>
      <vt:lpstr>System Cost </vt:lpstr>
      <vt:lpstr>System Access and Control </vt:lpstr>
      <vt:lpstr>PT Portal Data Usage </vt:lpstr>
      <vt:lpstr>PowerPoint Presentation</vt:lpstr>
      <vt:lpstr>Way forward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Continual Improvement</dc:title>
  <dc:creator>Mutale Mubanga</dc:creator>
  <cp:lastModifiedBy>Sabe Mwape</cp:lastModifiedBy>
  <cp:revision>252</cp:revision>
  <dcterms:created xsi:type="dcterms:W3CDTF">2022-08-09T15:15:00Z</dcterms:created>
  <dcterms:modified xsi:type="dcterms:W3CDTF">2024-06-05T03:28:35Z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76E4A636B27B45A6B1085F4AEA920452</vt:lpwstr>
  </property>
  <property fmtid="{D5CDD505-2E9C-101B-9397-08002B2CF9AE}" pid="3" name="KSOProductBuildVer">
    <vt:lpwstr>1033-11.2.0.11225</vt:lpwstr>
  </property>
  <property fmtid="{D5CDD505-2E9C-101B-9397-08002B2CF9AE}" pid="4" name="MSIP_Label_7b94a7b8-f06c-4dfe-bdcc-9b548fd58c31_Enabled">
    <vt:lpwstr>true</vt:lpwstr>
  </property>
  <property fmtid="{D5CDD505-2E9C-101B-9397-08002B2CF9AE}" pid="5" name="MSIP_Label_7b94a7b8-f06c-4dfe-bdcc-9b548fd58c31_SetDate">
    <vt:lpwstr>2024-05-16T15:09:51Z</vt:lpwstr>
  </property>
  <property fmtid="{D5CDD505-2E9C-101B-9397-08002B2CF9AE}" pid="6" name="MSIP_Label_7b94a7b8-f06c-4dfe-bdcc-9b548fd58c31_Method">
    <vt:lpwstr>Privileged</vt:lpwstr>
  </property>
  <property fmtid="{D5CDD505-2E9C-101B-9397-08002B2CF9AE}" pid="7" name="MSIP_Label_7b94a7b8-f06c-4dfe-bdcc-9b548fd58c31_Name">
    <vt:lpwstr>7b94a7b8-f06c-4dfe-bdcc-9b548fd58c31</vt:lpwstr>
  </property>
  <property fmtid="{D5CDD505-2E9C-101B-9397-08002B2CF9AE}" pid="8" name="MSIP_Label_7b94a7b8-f06c-4dfe-bdcc-9b548fd58c31_SiteId">
    <vt:lpwstr>9ce70869-60db-44fd-abe8-d2767077fc8f</vt:lpwstr>
  </property>
  <property fmtid="{D5CDD505-2E9C-101B-9397-08002B2CF9AE}" pid="9" name="MSIP_Label_7b94a7b8-f06c-4dfe-bdcc-9b548fd58c31_ActionId">
    <vt:lpwstr>54dcf59c-bfb2-4533-8b0f-5f91fab5812d</vt:lpwstr>
  </property>
  <property fmtid="{D5CDD505-2E9C-101B-9397-08002B2CF9AE}" pid="10" name="MSIP_Label_7b94a7b8-f06c-4dfe-bdcc-9b548fd58c31_ContentBits">
    <vt:lpwstr>0</vt:lpwstr>
  </property>
</Properties>
</file>